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m4v" ContentType="video/unknown"/>
  <Default Extension="emf" ContentType="image/x-emf"/>
  <Default Extension="mp4" ContentType="video/unknown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96" r:id="rId3"/>
    <p:sldId id="259" r:id="rId4"/>
    <p:sldId id="258" r:id="rId5"/>
    <p:sldId id="295" r:id="rId6"/>
    <p:sldId id="260" r:id="rId7"/>
    <p:sldId id="261" r:id="rId8"/>
    <p:sldId id="262" r:id="rId9"/>
    <p:sldId id="263" r:id="rId10"/>
    <p:sldId id="299" r:id="rId11"/>
    <p:sldId id="301" r:id="rId12"/>
    <p:sldId id="300" r:id="rId13"/>
    <p:sldId id="265" r:id="rId14"/>
    <p:sldId id="297" r:id="rId15"/>
    <p:sldId id="302" r:id="rId16"/>
    <p:sldId id="303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86" r:id="rId29"/>
    <p:sldId id="290" r:id="rId30"/>
    <p:sldId id="291" r:id="rId31"/>
    <p:sldId id="288" r:id="rId32"/>
    <p:sldId id="289" r:id="rId33"/>
    <p:sldId id="292" r:id="rId34"/>
    <p:sldId id="277" r:id="rId35"/>
    <p:sldId id="278" r:id="rId36"/>
    <p:sldId id="304" r:id="rId37"/>
    <p:sldId id="305" r:id="rId38"/>
    <p:sldId id="306" r:id="rId39"/>
    <p:sldId id="307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 autoAdjust="0"/>
    <p:restoredTop sz="94707" autoAdjust="0"/>
  </p:normalViewPr>
  <p:slideViewPr>
    <p:cSldViewPr snapToGrid="0" snapToObjects="1">
      <p:cViewPr varScale="1">
        <p:scale>
          <a:sx n="116" d="100"/>
          <a:sy n="116" d="100"/>
        </p:scale>
        <p:origin x="-76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image" Target="../media/image17.emf"/><Relationship Id="rId13" Type="http://schemas.openxmlformats.org/officeDocument/2006/relationships/image" Target="../media/image18.emf"/><Relationship Id="rId1" Type="http://schemas.openxmlformats.org/officeDocument/2006/relationships/image" Target="../media/image6.emf"/><Relationship Id="rId2" Type="http://schemas.openxmlformats.org/officeDocument/2006/relationships/image" Target="../media/image7.emf"/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8" Type="http://schemas.openxmlformats.org/officeDocument/2006/relationships/image" Target="../media/image13.emf"/><Relationship Id="rId9" Type="http://schemas.openxmlformats.org/officeDocument/2006/relationships/image" Target="../media/image14.emf"/><Relationship Id="rId10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image" Target="../media/image19.emf"/><Relationship Id="rId2" Type="http://schemas.openxmlformats.org/officeDocument/2006/relationships/image" Target="../media/image20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image" Target="../media/image26.emf"/><Relationship Id="rId2" Type="http://schemas.openxmlformats.org/officeDocument/2006/relationships/image" Target="../media/image27.emf"/></Relationships>
</file>

<file path=ppt/media/image1.jpg>
</file>

<file path=ppt/media/image2.png>
</file>

<file path=ppt/media/image3.png>
</file>

<file path=ppt/media/image31.png>
</file>

<file path=ppt/media/image32.png>
</file>

<file path=ppt/media/image33.png>
</file>

<file path=ppt/media/image4.png>
</file>

<file path=ppt/media/image5.png>
</file>

<file path=ppt/media/media1.mp4>
</file>

<file path=ppt/media/media2.mp4>
</file>

<file path=ppt/media/media3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5BDAC45C-BF01-704D-A0AF-A4C2BFAB6324}" type="datetimeFigureOut">
              <a:rPr lang="en-US" smtClean="0"/>
              <a:t>2/22/12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BDAC45C-BF01-704D-A0AF-A4C2BFAB6324}" type="datetimeFigureOut">
              <a:rPr lang="en-US" smtClean="0"/>
              <a:t>2/22/12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DOE Meeting, PNNL, Richland, WA		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357189E-827B-374E-B441-5C35325A90F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3.png"/><Relationship Id="rId1" Type="http://schemas.microsoft.com/office/2007/relationships/media" Target="../media/media3.m4v"/><Relationship Id="rId2" Type="http://schemas.openxmlformats.org/officeDocument/2006/relationships/video" Target="../media/media3.m4v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.bin"/><Relationship Id="rId20" Type="http://schemas.openxmlformats.org/officeDocument/2006/relationships/image" Target="../media/image14.emf"/><Relationship Id="rId21" Type="http://schemas.openxmlformats.org/officeDocument/2006/relationships/oleObject" Target="../embeddings/oleObject10.bin"/><Relationship Id="rId22" Type="http://schemas.openxmlformats.org/officeDocument/2006/relationships/image" Target="../media/image15.emf"/><Relationship Id="rId23" Type="http://schemas.openxmlformats.org/officeDocument/2006/relationships/oleObject" Target="../embeddings/oleObject11.bin"/><Relationship Id="rId24" Type="http://schemas.openxmlformats.org/officeDocument/2006/relationships/image" Target="../media/image16.emf"/><Relationship Id="rId25" Type="http://schemas.openxmlformats.org/officeDocument/2006/relationships/oleObject" Target="../embeddings/oleObject12.bin"/><Relationship Id="rId26" Type="http://schemas.openxmlformats.org/officeDocument/2006/relationships/image" Target="../media/image17.emf"/><Relationship Id="rId27" Type="http://schemas.openxmlformats.org/officeDocument/2006/relationships/oleObject" Target="../embeddings/oleObject13.bin"/><Relationship Id="rId28" Type="http://schemas.openxmlformats.org/officeDocument/2006/relationships/image" Target="../media/image18.emf"/><Relationship Id="rId10" Type="http://schemas.openxmlformats.org/officeDocument/2006/relationships/image" Target="../media/image9.emf"/><Relationship Id="rId11" Type="http://schemas.openxmlformats.org/officeDocument/2006/relationships/oleObject" Target="../embeddings/oleObject5.bin"/><Relationship Id="rId12" Type="http://schemas.openxmlformats.org/officeDocument/2006/relationships/image" Target="../media/image10.emf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11.emf"/><Relationship Id="rId15" Type="http://schemas.openxmlformats.org/officeDocument/2006/relationships/oleObject" Target="../embeddings/oleObject7.bin"/><Relationship Id="rId16" Type="http://schemas.openxmlformats.org/officeDocument/2006/relationships/image" Target="../media/image12.emf"/><Relationship Id="rId17" Type="http://schemas.openxmlformats.org/officeDocument/2006/relationships/oleObject" Target="../embeddings/oleObject8.bin"/><Relationship Id="rId18" Type="http://schemas.openxmlformats.org/officeDocument/2006/relationships/image" Target="../media/image13.emf"/><Relationship Id="rId19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8.bin"/><Relationship Id="rId12" Type="http://schemas.openxmlformats.org/officeDocument/2006/relationships/image" Target="../media/image23.emf"/><Relationship Id="rId13" Type="http://schemas.openxmlformats.org/officeDocument/2006/relationships/oleObject" Target="../embeddings/oleObject19.bin"/><Relationship Id="rId14" Type="http://schemas.openxmlformats.org/officeDocument/2006/relationships/image" Target="../media/image24.emf"/><Relationship Id="rId15" Type="http://schemas.openxmlformats.org/officeDocument/2006/relationships/oleObject" Target="../embeddings/oleObject20.bin"/><Relationship Id="rId16" Type="http://schemas.openxmlformats.org/officeDocument/2006/relationships/image" Target="../media/image2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.bin"/><Relationship Id="rId4" Type="http://schemas.openxmlformats.org/officeDocument/2006/relationships/image" Target="../media/image19.emf"/><Relationship Id="rId5" Type="http://schemas.openxmlformats.org/officeDocument/2006/relationships/oleObject" Target="../embeddings/oleObject15.bin"/><Relationship Id="rId6" Type="http://schemas.openxmlformats.org/officeDocument/2006/relationships/image" Target="../media/image20.emf"/><Relationship Id="rId7" Type="http://schemas.openxmlformats.org/officeDocument/2006/relationships/oleObject" Target="../embeddings/oleObject16.bin"/><Relationship Id="rId8" Type="http://schemas.openxmlformats.org/officeDocument/2006/relationships/image" Target="../media/image21.emf"/><Relationship Id="rId9" Type="http://schemas.openxmlformats.org/officeDocument/2006/relationships/oleObject" Target="../embeddings/oleObject17.bin"/><Relationship Id="rId10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5.bin"/><Relationship Id="rId12" Type="http://schemas.openxmlformats.org/officeDocument/2006/relationships/image" Target="../media/image3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1.bin"/><Relationship Id="rId4" Type="http://schemas.openxmlformats.org/officeDocument/2006/relationships/image" Target="../media/image26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7.emf"/><Relationship Id="rId7" Type="http://schemas.openxmlformats.org/officeDocument/2006/relationships/oleObject" Target="../embeddings/oleObject23.bin"/><Relationship Id="rId8" Type="http://schemas.openxmlformats.org/officeDocument/2006/relationships/image" Target="../media/image28.emf"/><Relationship Id="rId9" Type="http://schemas.openxmlformats.org/officeDocument/2006/relationships/oleObject" Target="../embeddings/oleObject24.bin"/><Relationship Id="rId10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52075"/>
            <a:ext cx="8001000" cy="3205925"/>
          </a:xfrm>
          <a:solidFill>
            <a:schemeClr val="bg2">
              <a:lumMod val="40000"/>
              <a:lumOff val="60000"/>
              <a:alpha val="37000"/>
            </a:schemeClr>
          </a:solidFill>
        </p:spPr>
        <p:txBody>
          <a:bodyPr>
            <a:normAutofit/>
          </a:bodyPr>
          <a:lstStyle/>
          <a:p>
            <a:r>
              <a:rPr lang="en-US" sz="2000" dirty="0" smtClean="0"/>
              <a:t>Raffaele Montuoro</a:t>
            </a:r>
          </a:p>
          <a:p>
            <a:pPr>
              <a:spcBef>
                <a:spcPts val="0"/>
              </a:spcBef>
            </a:pPr>
            <a:r>
              <a:rPr lang="en-US" sz="1600" dirty="0" smtClean="0"/>
              <a:t>Supercomputing Facility, Texas A&amp;M University</a:t>
            </a:r>
          </a:p>
          <a:p>
            <a:r>
              <a:rPr lang="en-US" sz="2000" dirty="0" smtClean="0"/>
              <a:t>Ping Chang, R. </a:t>
            </a:r>
            <a:r>
              <a:rPr lang="en-US" sz="2000" dirty="0" err="1" smtClean="0"/>
              <a:t>Saravanan</a:t>
            </a:r>
            <a:endParaRPr lang="en-US" sz="2000" dirty="0"/>
          </a:p>
          <a:p>
            <a:pPr>
              <a:spcBef>
                <a:spcPts val="0"/>
              </a:spcBef>
            </a:pPr>
            <a:r>
              <a:rPr lang="en-US" sz="1600" dirty="0" smtClean="0"/>
              <a:t>Depts. of Oceanography &amp; Atmospheric Sciences, </a:t>
            </a:r>
            <a:r>
              <a:rPr lang="en-US" sz="1600" dirty="0"/>
              <a:t>Texas A&amp;M University</a:t>
            </a:r>
          </a:p>
          <a:p>
            <a:r>
              <a:rPr lang="en-US" sz="2000" dirty="0" smtClean="0"/>
              <a:t>L. Ruby Leung</a:t>
            </a:r>
            <a:endParaRPr lang="en-US" sz="2000" dirty="0"/>
          </a:p>
          <a:p>
            <a:pPr>
              <a:spcBef>
                <a:spcPts val="0"/>
              </a:spcBef>
            </a:pPr>
            <a:r>
              <a:rPr lang="en-US" sz="1600" dirty="0" smtClean="0"/>
              <a:t>Pacific Northwest National Laboratory</a:t>
            </a:r>
            <a:endParaRPr lang="en-US" sz="1600" dirty="0"/>
          </a:p>
          <a:p>
            <a:endParaRPr lang="en-US" sz="2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914400" y="5934196"/>
            <a:ext cx="8000999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algn="r"/>
            <a:r>
              <a:rPr lang="en-US" dirty="0" smtClean="0"/>
              <a:t>                                                     </a:t>
            </a:r>
            <a:r>
              <a:rPr lang="en-US" sz="1200" dirty="0" smtClean="0"/>
              <a:t> </a:t>
            </a:r>
            <a:r>
              <a:rPr lang="en-US" sz="1200" dirty="0" smtClean="0">
                <a:solidFill>
                  <a:schemeClr val="accent1"/>
                </a:solidFill>
              </a:rPr>
              <a:t>UCAR SEA Conference 2012, Boulder, CO – February 22, 2012 </a:t>
            </a:r>
            <a:endParaRPr lang="en-US" sz="12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00" y="1841922"/>
            <a:ext cx="8915400" cy="1810153"/>
          </a:xfrm>
        </p:spPr>
        <p:txBody>
          <a:bodyPr>
            <a:normAutofit/>
          </a:bodyPr>
          <a:lstStyle/>
          <a:p>
            <a:r>
              <a:rPr lang="en-US" dirty="0"/>
              <a:t>Developing a high-resolution coupled regional climate model for the tropical Atlantic region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934817" y="5944947"/>
            <a:ext cx="3612194" cy="916705"/>
            <a:chOff x="934817" y="5944947"/>
            <a:chExt cx="3612194" cy="91670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1773" y="6031367"/>
              <a:ext cx="1945238" cy="830285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5070" y="5944947"/>
              <a:ext cx="1523349" cy="49902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4817" y="6544911"/>
              <a:ext cx="1644905" cy="316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131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0624"/>
            <a:ext cx="8913813" cy="914400"/>
          </a:xfrm>
        </p:spPr>
        <p:txBody>
          <a:bodyPr/>
          <a:lstStyle/>
          <a:p>
            <a:r>
              <a:rPr lang="en-US" dirty="0" smtClean="0"/>
              <a:t>Critical steps in model coupling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14423" y="1497264"/>
            <a:ext cx="7799389" cy="1363578"/>
          </a:xfrm>
        </p:spPr>
        <p:txBody>
          <a:bodyPr>
            <a:normAutofit/>
          </a:bodyPr>
          <a:lstStyle/>
          <a:p>
            <a:r>
              <a:rPr lang="en-US" b="1" dirty="0" smtClean="0"/>
              <a:t>Simultaneous execution </a:t>
            </a:r>
            <a:r>
              <a:rPr lang="en-US" dirty="0" smtClean="0"/>
              <a:t>of parallel (MPI) independent codes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25053" y="3355458"/>
            <a:ext cx="5379452" cy="1136316"/>
            <a:chOff x="1925053" y="2860842"/>
            <a:chExt cx="5379452" cy="1136316"/>
          </a:xfrm>
        </p:grpSpPr>
        <p:sp>
          <p:nvSpPr>
            <p:cNvPr id="7" name="Oval 6"/>
            <p:cNvSpPr/>
            <p:nvPr/>
          </p:nvSpPr>
          <p:spPr>
            <a:xfrm>
              <a:off x="1925053" y="2860842"/>
              <a:ext cx="1136315" cy="1136316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168190" y="2860842"/>
              <a:ext cx="1136315" cy="113631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ircular Arrow 8"/>
            <p:cNvSpPr/>
            <p:nvPr/>
          </p:nvSpPr>
          <p:spPr>
            <a:xfrm>
              <a:off x="2058736" y="2994525"/>
              <a:ext cx="868680" cy="868680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896452"/>
                <a:gd name="adj5" fmla="val 125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  <a:scene3d>
              <a:camera prst="obliqueTopRigh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Circular Arrow 9"/>
            <p:cNvSpPr/>
            <p:nvPr/>
          </p:nvSpPr>
          <p:spPr>
            <a:xfrm>
              <a:off x="6315238" y="2994525"/>
              <a:ext cx="868680" cy="868680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896452"/>
                <a:gd name="adj5" fmla="val 125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  <a:scene3d>
              <a:camera prst="obliqueTopRigh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0297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0624"/>
            <a:ext cx="8913813" cy="914400"/>
          </a:xfrm>
        </p:spPr>
        <p:txBody>
          <a:bodyPr/>
          <a:lstStyle/>
          <a:p>
            <a:r>
              <a:rPr lang="en-US" dirty="0" smtClean="0"/>
              <a:t>Critical steps in model coupling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14424" y="1497264"/>
            <a:ext cx="7468258" cy="1363578"/>
          </a:xfrm>
        </p:spPr>
        <p:txBody>
          <a:bodyPr>
            <a:normAutofit/>
          </a:bodyPr>
          <a:lstStyle/>
          <a:p>
            <a:r>
              <a:rPr lang="en-US" b="1" dirty="0" smtClean="0"/>
              <a:t>Simultaneous execution </a:t>
            </a:r>
            <a:r>
              <a:rPr lang="en-US" dirty="0" smtClean="0"/>
              <a:t>of parallel (MPI) independent codes</a:t>
            </a:r>
          </a:p>
          <a:p>
            <a:r>
              <a:rPr lang="en-US" b="1" dirty="0" smtClean="0"/>
              <a:t>Data exchange </a:t>
            </a:r>
            <a:r>
              <a:rPr lang="en-US" dirty="0" smtClean="0"/>
              <a:t>between models—several different ways possible.</a:t>
            </a:r>
            <a:r>
              <a:rPr lang="en-US" dirty="0"/>
              <a:t> </a:t>
            </a:r>
            <a:r>
              <a:rPr lang="en-US" dirty="0" smtClean="0"/>
              <a:t>I/O Interfaces.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25053" y="3355458"/>
            <a:ext cx="5379452" cy="1136316"/>
            <a:chOff x="1925053" y="2860842"/>
            <a:chExt cx="5379452" cy="1136316"/>
          </a:xfrm>
        </p:grpSpPr>
        <p:sp>
          <p:nvSpPr>
            <p:cNvPr id="7" name="Oval 6"/>
            <p:cNvSpPr/>
            <p:nvPr/>
          </p:nvSpPr>
          <p:spPr>
            <a:xfrm>
              <a:off x="1925053" y="2860842"/>
              <a:ext cx="1136315" cy="1136316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6168190" y="2860842"/>
              <a:ext cx="1136315" cy="1136316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ircular Arrow 8"/>
            <p:cNvSpPr/>
            <p:nvPr/>
          </p:nvSpPr>
          <p:spPr>
            <a:xfrm>
              <a:off x="2058736" y="2994525"/>
              <a:ext cx="868680" cy="868680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896452"/>
                <a:gd name="adj5" fmla="val 125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  <a:scene3d>
              <a:camera prst="obliqueTopRigh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Circular Arrow 9"/>
            <p:cNvSpPr/>
            <p:nvPr/>
          </p:nvSpPr>
          <p:spPr>
            <a:xfrm>
              <a:off x="6315238" y="2994525"/>
              <a:ext cx="868680" cy="868680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896452"/>
                <a:gd name="adj5" fmla="val 125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  <a:scene3d>
              <a:camera prst="obliqueTopRigh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" name="Left-Right Arrow 4"/>
          <p:cNvSpPr/>
          <p:nvPr/>
        </p:nvSpPr>
        <p:spPr>
          <a:xfrm>
            <a:off x="3422322" y="3716430"/>
            <a:ext cx="2419684" cy="481279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785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0624"/>
            <a:ext cx="8913813" cy="914400"/>
          </a:xfrm>
        </p:spPr>
        <p:txBody>
          <a:bodyPr/>
          <a:lstStyle/>
          <a:p>
            <a:r>
              <a:rPr lang="en-US" dirty="0" smtClean="0"/>
              <a:t>Critical steps in model coupling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14424" y="1497264"/>
            <a:ext cx="7318850" cy="2586410"/>
          </a:xfrm>
        </p:spPr>
        <p:txBody>
          <a:bodyPr>
            <a:noAutofit/>
          </a:bodyPr>
          <a:lstStyle/>
          <a:p>
            <a:r>
              <a:rPr lang="en-US" b="1" dirty="0" smtClean="0"/>
              <a:t>Simultaneous execution </a:t>
            </a:r>
            <a:r>
              <a:rPr lang="en-US" dirty="0" smtClean="0"/>
              <a:t>of parallel (MPI) independent codes</a:t>
            </a:r>
          </a:p>
          <a:p>
            <a:r>
              <a:rPr lang="en-US" b="1" dirty="0" smtClean="0"/>
              <a:t>Data exchange </a:t>
            </a:r>
            <a:r>
              <a:rPr lang="en-US" dirty="0" smtClean="0"/>
              <a:t>between models—several different ways possible.</a:t>
            </a:r>
            <a:r>
              <a:rPr lang="en-US" dirty="0"/>
              <a:t> </a:t>
            </a:r>
            <a:r>
              <a:rPr lang="en-US" dirty="0" smtClean="0"/>
              <a:t>I/O Interfaces.</a:t>
            </a:r>
          </a:p>
          <a:p>
            <a:r>
              <a:rPr lang="en-US" b="1" dirty="0" smtClean="0"/>
              <a:t>Synchronization</a:t>
            </a:r>
          </a:p>
          <a:p>
            <a:pPr lvl="1"/>
            <a:r>
              <a:rPr lang="en-US" i="1" dirty="0" smtClean="0"/>
              <a:t>Intra-model</a:t>
            </a:r>
            <a:r>
              <a:rPr lang="en-US" dirty="0" smtClean="0"/>
              <a:t> – pre/post coupling data input/output</a:t>
            </a:r>
          </a:p>
          <a:p>
            <a:pPr lvl="1"/>
            <a:r>
              <a:rPr lang="en-US" i="1" dirty="0" smtClean="0"/>
              <a:t>Inter-model</a:t>
            </a:r>
            <a:r>
              <a:rPr lang="en-US" dirty="0" smtClean="0"/>
              <a:t> – sync time loops, exchange data at right time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181928" y="4053278"/>
            <a:ext cx="2578608" cy="2560320"/>
            <a:chOff x="1181928" y="4053278"/>
            <a:chExt cx="2578608" cy="2560320"/>
          </a:xfrm>
        </p:grpSpPr>
        <p:sp>
          <p:nvSpPr>
            <p:cNvPr id="4" name="Donut 3"/>
            <p:cNvSpPr/>
            <p:nvPr/>
          </p:nvSpPr>
          <p:spPr>
            <a:xfrm>
              <a:off x="1181928" y="4053278"/>
              <a:ext cx="2560320" cy="2560320"/>
            </a:xfrm>
            <a:prstGeom prst="donut">
              <a:avLst>
                <a:gd name="adj" fmla="val 24517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9670" y="5042344"/>
              <a:ext cx="730866" cy="62251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  <a:scene3d>
              <a:camera prst="obliqueTopRight"/>
              <a:lightRig rig="threePt" dir="tl"/>
            </a:scene3d>
            <a:sp3d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874433" y="4859867"/>
              <a:ext cx="867815" cy="25302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BARRIER</a:t>
              </a:r>
              <a:endParaRPr lang="en-US" sz="1200" dirty="0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3300288" y="5112895"/>
              <a:ext cx="0" cy="4802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175781" y="5194328"/>
              <a:ext cx="249014" cy="249005"/>
            </a:xfrm>
            <a:prstGeom prst="ellips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ircular Arrow 29"/>
            <p:cNvSpPr>
              <a:spLocks noChangeAspect="1"/>
            </p:cNvSpPr>
            <p:nvPr/>
          </p:nvSpPr>
          <p:spPr>
            <a:xfrm>
              <a:off x="1554758" y="4439057"/>
              <a:ext cx="1796646" cy="1796646"/>
            </a:xfrm>
            <a:prstGeom prst="circularArrow">
              <a:avLst>
                <a:gd name="adj1" fmla="val 2901"/>
                <a:gd name="adj2" fmla="val 715192"/>
                <a:gd name="adj3" fmla="val 18715582"/>
                <a:gd name="adj4" fmla="val 2145863"/>
                <a:gd name="adj5" fmla="val 5139"/>
              </a:avLst>
            </a:prstGeom>
            <a:gradFill flip="none" rotWithShape="1">
              <a:gsLst>
                <a:gs pos="0">
                  <a:schemeClr val="accent3"/>
                </a:gs>
                <a:gs pos="100000">
                  <a:srgbClr val="FFFFFF"/>
                </a:gs>
              </a:gsLst>
              <a:path path="circle">
                <a:fillToRect l="100000" t="100000"/>
              </a:path>
              <a:tileRect r="-100000" b="-100000"/>
            </a:gradFill>
            <a:ln w="3175" cmpd="sng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874433" y="5538340"/>
              <a:ext cx="867815" cy="253028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BARRIER</a:t>
              </a:r>
              <a:endParaRPr lang="en-US" sz="1200" dirty="0"/>
            </a:p>
          </p:txBody>
        </p:sp>
        <p:sp>
          <p:nvSpPr>
            <p:cNvPr id="32" name="Circular Arrow 31"/>
            <p:cNvSpPr>
              <a:spLocks noChangeAspect="1"/>
            </p:cNvSpPr>
            <p:nvPr/>
          </p:nvSpPr>
          <p:spPr>
            <a:xfrm>
              <a:off x="1410824" y="4285261"/>
              <a:ext cx="2102842" cy="2102842"/>
            </a:xfrm>
            <a:prstGeom prst="circularArrow">
              <a:avLst>
                <a:gd name="adj1" fmla="val 2300"/>
                <a:gd name="adj2" fmla="val 715192"/>
                <a:gd name="adj3" fmla="val 19017007"/>
                <a:gd name="adj4" fmla="val 1842717"/>
                <a:gd name="adj5" fmla="val 5139"/>
              </a:avLst>
            </a:prstGeom>
            <a:gradFill flip="none" rotWithShape="1">
              <a:gsLst>
                <a:gs pos="0">
                  <a:schemeClr val="accent3"/>
                </a:gs>
                <a:gs pos="100000">
                  <a:srgbClr val="FFFFFF"/>
                </a:gs>
              </a:gsLst>
              <a:path path="circle">
                <a:fillToRect l="100000" t="100000"/>
              </a:path>
              <a:tileRect r="-100000" b="-100000"/>
            </a:gradFill>
            <a:ln w="3175" cmpd="sng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Circular Arrow 32"/>
            <p:cNvSpPr>
              <a:spLocks noChangeAspect="1"/>
            </p:cNvSpPr>
            <p:nvPr/>
          </p:nvSpPr>
          <p:spPr>
            <a:xfrm>
              <a:off x="1249956" y="4117055"/>
              <a:ext cx="2428809" cy="2428809"/>
            </a:xfrm>
            <a:prstGeom prst="circularArrow">
              <a:avLst>
                <a:gd name="adj1" fmla="val 1849"/>
                <a:gd name="adj2" fmla="val 715192"/>
                <a:gd name="adj3" fmla="val 19281097"/>
                <a:gd name="adj4" fmla="val 1556588"/>
                <a:gd name="adj5" fmla="val 5139"/>
              </a:avLst>
            </a:prstGeom>
            <a:gradFill flip="none" rotWithShape="1">
              <a:gsLst>
                <a:gs pos="0">
                  <a:schemeClr val="accent3"/>
                </a:gs>
                <a:gs pos="100000">
                  <a:srgbClr val="FFFFFF"/>
                </a:gs>
              </a:gsLst>
              <a:path path="circle">
                <a:fillToRect l="100000" t="100000"/>
              </a:path>
              <a:tileRect r="-100000" b="-100000"/>
            </a:gradFill>
            <a:ln w="3175" cmpd="sng"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Donut 35"/>
          <p:cNvSpPr/>
          <p:nvPr/>
        </p:nvSpPr>
        <p:spPr>
          <a:xfrm>
            <a:off x="5695204" y="4053278"/>
            <a:ext cx="2560320" cy="2560320"/>
          </a:xfrm>
          <a:prstGeom prst="donut">
            <a:avLst>
              <a:gd name="adj" fmla="val 24517"/>
            </a:avLst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Circular Arrow 40"/>
          <p:cNvSpPr>
            <a:spLocks noChangeAspect="1"/>
          </p:cNvSpPr>
          <p:nvPr/>
        </p:nvSpPr>
        <p:spPr>
          <a:xfrm>
            <a:off x="6230007" y="4439057"/>
            <a:ext cx="1796646" cy="1796646"/>
          </a:xfrm>
          <a:prstGeom prst="circularArrow">
            <a:avLst>
              <a:gd name="adj1" fmla="val 2901"/>
              <a:gd name="adj2" fmla="val 715192"/>
              <a:gd name="adj3" fmla="val 18715582"/>
              <a:gd name="adj4" fmla="val 2145863"/>
              <a:gd name="adj5" fmla="val 5139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3175" cmpd="sng">
            <a:noFill/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Circular Arrow 42"/>
          <p:cNvSpPr>
            <a:spLocks noChangeAspect="1"/>
          </p:cNvSpPr>
          <p:nvPr/>
        </p:nvSpPr>
        <p:spPr>
          <a:xfrm>
            <a:off x="6077773" y="4285261"/>
            <a:ext cx="2102842" cy="2102842"/>
          </a:xfrm>
          <a:prstGeom prst="circularArrow">
            <a:avLst>
              <a:gd name="adj1" fmla="val 2300"/>
              <a:gd name="adj2" fmla="val 715192"/>
              <a:gd name="adj3" fmla="val 19017007"/>
              <a:gd name="adj4" fmla="val 1842717"/>
              <a:gd name="adj5" fmla="val 5139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3175" cmpd="sng">
            <a:noFill/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Circular Arrow 43"/>
          <p:cNvSpPr>
            <a:spLocks noChangeAspect="1"/>
          </p:cNvSpPr>
          <p:nvPr/>
        </p:nvSpPr>
        <p:spPr>
          <a:xfrm>
            <a:off x="5916905" y="4117055"/>
            <a:ext cx="2428809" cy="2428809"/>
          </a:xfrm>
          <a:prstGeom prst="circularArrow">
            <a:avLst>
              <a:gd name="adj1" fmla="val 1849"/>
              <a:gd name="adj2" fmla="val 715192"/>
              <a:gd name="adj3" fmla="val 19281097"/>
              <a:gd name="adj4" fmla="val 1556588"/>
              <a:gd name="adj5" fmla="val 5139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rgbClr val="FFFFFF"/>
              </a:gs>
            </a:gsLst>
            <a:path path="circle">
              <a:fillToRect l="100000" t="100000"/>
            </a:path>
            <a:tileRect r="-100000" b="-100000"/>
          </a:gradFill>
          <a:ln w="3175" cmpd="sng">
            <a:noFill/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695584" y="5042344"/>
            <a:ext cx="730866" cy="62251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  <a:scene3d>
            <a:camera prst="obliqueTopRight"/>
            <a:lightRig rig="threePt" dir="tl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5639947" y="4859867"/>
            <a:ext cx="867815" cy="25302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BARRIER</a:t>
            </a:r>
            <a:endParaRPr lang="en-US" sz="1200" dirty="0"/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6077773" y="5102291"/>
            <a:ext cx="0" cy="4802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5639947" y="5538340"/>
            <a:ext cx="867815" cy="25302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BARRIER</a:t>
            </a:r>
            <a:endParaRPr lang="en-US" sz="1200" dirty="0"/>
          </a:p>
        </p:txBody>
      </p:sp>
      <p:sp>
        <p:nvSpPr>
          <p:cNvPr id="47" name="Oval 46"/>
          <p:cNvSpPr/>
          <p:nvPr/>
        </p:nvSpPr>
        <p:spPr>
          <a:xfrm>
            <a:off x="5941295" y="5194328"/>
            <a:ext cx="249014" cy="249005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Left-Right Arrow 50"/>
          <p:cNvSpPr/>
          <p:nvPr/>
        </p:nvSpPr>
        <p:spPr>
          <a:xfrm>
            <a:off x="3571600" y="5138600"/>
            <a:ext cx="2236804" cy="408126"/>
          </a:xfrm>
          <a:prstGeom prst="left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0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8147"/>
            <a:ext cx="8913813" cy="914400"/>
          </a:xfrm>
        </p:spPr>
        <p:txBody>
          <a:bodyPr/>
          <a:lstStyle/>
          <a:p>
            <a:r>
              <a:rPr lang="en-US" dirty="0" smtClean="0"/>
              <a:t>Implementation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3" y="1579606"/>
            <a:ext cx="7725571" cy="494709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Minimal modifications </a:t>
            </a:r>
            <a:r>
              <a:rPr lang="en-US" dirty="0" smtClean="0"/>
              <a:t>to original model codes to improve portability</a:t>
            </a:r>
          </a:p>
          <a:p>
            <a:r>
              <a:rPr lang="en-US" b="1" dirty="0" smtClean="0"/>
              <a:t>Modularity: </a:t>
            </a:r>
            <a:r>
              <a:rPr lang="en-US" dirty="0" smtClean="0"/>
              <a:t>enclose coupling code into software modules</a:t>
            </a:r>
            <a:endParaRPr lang="en-US" b="1" dirty="0" smtClean="0"/>
          </a:p>
          <a:p>
            <a:r>
              <a:rPr lang="en-US" dirty="0" smtClean="0"/>
              <a:t>Coupling code added through </a:t>
            </a:r>
            <a:r>
              <a:rPr lang="en-US" b="1" dirty="0" smtClean="0"/>
              <a:t>preprocessor directives</a:t>
            </a:r>
            <a:endParaRPr lang="en-US" dirty="0" smtClean="0"/>
          </a:p>
          <a:p>
            <a:pPr marL="349250" lvl="1" indent="0">
              <a:lnSpc>
                <a:spcPct val="130000"/>
              </a:lnSpc>
              <a:buNone/>
            </a:pPr>
            <a:r>
              <a:rPr lang="en-US" i="1" dirty="0" smtClean="0"/>
              <a:t>Advantages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Implementation is straightforward</a:t>
            </a:r>
          </a:p>
          <a:p>
            <a:pPr lvl="2"/>
            <a:r>
              <a:rPr lang="en-US" dirty="0" smtClean="0"/>
              <a:t>Complete code after preprocessing—helps debugging</a:t>
            </a:r>
          </a:p>
          <a:p>
            <a:pPr lvl="2"/>
            <a:r>
              <a:rPr lang="en-US" dirty="0" smtClean="0"/>
              <a:t>May be distributed using standard, open-source tools—e.g. GNU </a:t>
            </a:r>
            <a:r>
              <a:rPr lang="en-US" dirty="0" err="1" smtClean="0"/>
              <a:t>autoconf</a:t>
            </a:r>
            <a:r>
              <a:rPr lang="en-US" dirty="0" smtClean="0"/>
              <a:t>.</a:t>
            </a:r>
          </a:p>
          <a:p>
            <a:pPr marL="349250" lvl="1" indent="0">
              <a:lnSpc>
                <a:spcPct val="130000"/>
              </a:lnSpc>
              <a:buNone/>
            </a:pPr>
            <a:r>
              <a:rPr lang="en-US" i="1" dirty="0" smtClean="0"/>
              <a:t>Disadvantages</a:t>
            </a:r>
            <a:r>
              <a:rPr lang="en-US" dirty="0" smtClean="0"/>
              <a:t>:</a:t>
            </a:r>
            <a:endParaRPr lang="en-US" dirty="0"/>
          </a:p>
          <a:p>
            <a:pPr lvl="2"/>
            <a:r>
              <a:rPr lang="en-US" dirty="0" smtClean="0"/>
              <a:t>Source code may become hard to follow</a:t>
            </a:r>
          </a:p>
          <a:p>
            <a:pPr lvl="2"/>
            <a:r>
              <a:rPr lang="en-US" dirty="0" smtClean="0"/>
              <a:t>No “hot” pluggable</a:t>
            </a:r>
            <a:endParaRPr lang="en-US" dirty="0"/>
          </a:p>
          <a:p>
            <a:pPr marL="685800" lvl="2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 </a:t>
            </a:r>
            <a:endParaRPr lang="en-US" dirty="0" smtClean="0"/>
          </a:p>
          <a:p>
            <a:pPr marL="635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1592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8147"/>
            <a:ext cx="8913813" cy="914400"/>
          </a:xfrm>
        </p:spPr>
        <p:txBody>
          <a:bodyPr/>
          <a:lstStyle/>
          <a:p>
            <a:r>
              <a:rPr lang="en-US" dirty="0" smtClean="0"/>
              <a:t>The starting point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1579606"/>
            <a:ext cx="7610476" cy="4863973"/>
          </a:xfrm>
        </p:spPr>
        <p:txBody>
          <a:bodyPr>
            <a:normAutofit fontScale="92500"/>
          </a:bodyPr>
          <a:lstStyle/>
          <a:p>
            <a:r>
              <a:rPr lang="en-US" b="1" dirty="0" smtClean="0"/>
              <a:t>Regional Ocean Modeling System (ROMS)  version 3.4</a:t>
            </a:r>
          </a:p>
          <a:p>
            <a:pPr marL="349250" lvl="1" indent="0">
              <a:buNone/>
            </a:pPr>
            <a:r>
              <a:rPr lang="en-US" dirty="0"/>
              <a:t>ROMS/TOMS Framework: June 3, 2011</a:t>
            </a:r>
            <a:endParaRPr lang="en-US" dirty="0" smtClean="0"/>
          </a:p>
          <a:p>
            <a:pPr marL="349250" lvl="1" indent="0">
              <a:buNone/>
            </a:pPr>
            <a:r>
              <a:rPr lang="en-US" i="1" dirty="0" smtClean="0"/>
              <a:t>Snapshot:</a:t>
            </a:r>
          </a:p>
          <a:p>
            <a:pPr marL="349250" lvl="1" indent="0">
              <a:buNone/>
            </a:pPr>
            <a:r>
              <a:rPr lang="en-US" dirty="0" err="1"/>
              <a:t>svn</a:t>
            </a:r>
            <a:r>
              <a:rPr lang="en-US" dirty="0"/>
              <a:t>: $</a:t>
            </a:r>
            <a:r>
              <a:rPr lang="en-US" dirty="0" err="1"/>
              <a:t>HeadURL</a:t>
            </a:r>
            <a:r>
              <a:rPr lang="en-US" dirty="0"/>
              <a:t>: https://</a:t>
            </a:r>
            <a:r>
              <a:rPr lang="en-US" dirty="0" err="1"/>
              <a:t>www.myroms.org</a:t>
            </a:r>
            <a:r>
              <a:rPr lang="en-US" dirty="0"/>
              <a:t>/</a:t>
            </a:r>
            <a:r>
              <a:rPr lang="en-US" dirty="0" err="1"/>
              <a:t>svn</a:t>
            </a: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/trunk/ROMS/Version $</a:t>
            </a:r>
          </a:p>
          <a:p>
            <a:pPr marL="349250" lvl="1" indent="0">
              <a:buNone/>
            </a:pPr>
            <a:r>
              <a:rPr lang="en-US" dirty="0" err="1"/>
              <a:t>svn</a:t>
            </a:r>
            <a:r>
              <a:rPr lang="en-US" dirty="0"/>
              <a:t>: $</a:t>
            </a:r>
            <a:r>
              <a:rPr lang="en-US" dirty="0" err="1"/>
              <a:t>LastChangedBy</a:t>
            </a:r>
            <a:r>
              <a:rPr lang="en-US" dirty="0"/>
              <a:t>: </a:t>
            </a:r>
            <a:r>
              <a:rPr lang="en-US" dirty="0" err="1"/>
              <a:t>arango</a:t>
            </a:r>
            <a:r>
              <a:rPr lang="en-US" dirty="0"/>
              <a:t> $</a:t>
            </a:r>
          </a:p>
          <a:p>
            <a:pPr marL="349250" lvl="1" indent="0">
              <a:buNone/>
            </a:pPr>
            <a:r>
              <a:rPr lang="en-US" dirty="0" err="1"/>
              <a:t>svn</a:t>
            </a:r>
            <a:r>
              <a:rPr lang="en-US" dirty="0"/>
              <a:t>: $</a:t>
            </a:r>
            <a:r>
              <a:rPr lang="en-US" dirty="0" err="1"/>
              <a:t>LastChangedRevision</a:t>
            </a:r>
            <a:r>
              <a:rPr lang="en-US" dirty="0"/>
              <a:t>: 563 $</a:t>
            </a:r>
          </a:p>
          <a:p>
            <a:pPr marL="349250" lvl="1" indent="0">
              <a:buNone/>
            </a:pPr>
            <a:r>
              <a:rPr lang="en-US" dirty="0" err="1"/>
              <a:t>svn</a:t>
            </a:r>
            <a:r>
              <a:rPr lang="en-US" dirty="0"/>
              <a:t>: $</a:t>
            </a:r>
            <a:r>
              <a:rPr lang="en-US" dirty="0" err="1"/>
              <a:t>LastChangedDate</a:t>
            </a:r>
            <a:r>
              <a:rPr lang="en-US" dirty="0"/>
              <a:t>: 2011-06-03 16:26:31 -0500 (Fri, 03 Jun 2011) </a:t>
            </a:r>
            <a:r>
              <a:rPr lang="en-US" dirty="0" smtClean="0"/>
              <a:t>$</a:t>
            </a:r>
          </a:p>
          <a:p>
            <a:pPr marL="349250" lvl="1" indent="0">
              <a:buNone/>
            </a:pPr>
            <a:endParaRPr lang="en-US" dirty="0" smtClean="0"/>
          </a:p>
          <a:p>
            <a:r>
              <a:rPr lang="en-US" b="1" dirty="0" smtClean="0"/>
              <a:t>Weather Research and Forecast (WRF) </a:t>
            </a:r>
            <a:r>
              <a:rPr lang="en-US" b="1" dirty="0"/>
              <a:t>Model Version </a:t>
            </a:r>
            <a:r>
              <a:rPr lang="en-US" b="1" dirty="0" smtClean="0"/>
              <a:t>3.3.1</a:t>
            </a:r>
          </a:p>
          <a:p>
            <a:pPr marL="349250" lvl="1" indent="0">
              <a:buNone/>
            </a:pPr>
            <a:r>
              <a:rPr lang="en-US" dirty="0" smtClean="0"/>
              <a:t>September 16, 2011</a:t>
            </a:r>
            <a:endParaRPr lang="en-US" dirty="0"/>
          </a:p>
          <a:p>
            <a:pPr marL="349250" lvl="1" indent="0">
              <a:buNone/>
            </a:pP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wrf-model.org</a:t>
            </a:r>
            <a:r>
              <a:rPr lang="en-US" dirty="0"/>
              <a:t>/users/</a:t>
            </a:r>
            <a:r>
              <a:rPr lang="en-US" dirty="0" err="1" smtClean="0"/>
              <a:t>users.php</a:t>
            </a:r>
            <a:endParaRPr lang="en-US" dirty="0" smtClean="0"/>
          </a:p>
          <a:p>
            <a:pPr marL="349250" lvl="1" indent="0">
              <a:buNone/>
            </a:pPr>
            <a:endParaRPr lang="en-US" dirty="0"/>
          </a:p>
          <a:p>
            <a:pPr marL="349250"/>
            <a:r>
              <a:rPr lang="en-US" dirty="0" smtClean="0"/>
              <a:t>Only pure distributed-memory (MPI) versions used. No </a:t>
            </a:r>
            <a:r>
              <a:rPr lang="en-US" dirty="0" err="1" smtClean="0"/>
              <a:t>OpenMP</a:t>
            </a:r>
            <a:r>
              <a:rPr lang="en-US" dirty="0" smtClean="0"/>
              <a:t>/hybrid.</a:t>
            </a:r>
          </a:p>
          <a:p>
            <a:pPr marL="635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44299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8147"/>
            <a:ext cx="8913813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Approach to inter-model 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1579606"/>
            <a:ext cx="7799390" cy="5104605"/>
          </a:xfrm>
        </p:spPr>
        <p:txBody>
          <a:bodyPr>
            <a:normAutofit/>
          </a:bodyPr>
          <a:lstStyle/>
          <a:p>
            <a:r>
              <a:rPr lang="en-US" dirty="0" smtClean="0"/>
              <a:t>Communication and data exchange between models achieved through I/O interfaces.</a:t>
            </a:r>
          </a:p>
          <a:p>
            <a:r>
              <a:rPr lang="en-US" dirty="0" smtClean="0"/>
              <a:t>Software I/O interfaces of various complexity are available:</a:t>
            </a:r>
          </a:p>
          <a:p>
            <a:pPr lvl="1"/>
            <a:r>
              <a:rPr lang="en-US" dirty="0" smtClean="0"/>
              <a:t>Disk I/O – generic files, </a:t>
            </a:r>
            <a:r>
              <a:rPr lang="en-US" dirty="0" err="1" smtClean="0"/>
              <a:t>NetCDF</a:t>
            </a:r>
            <a:endParaRPr lang="en-US" dirty="0" smtClean="0"/>
          </a:p>
          <a:p>
            <a:pPr lvl="1"/>
            <a:r>
              <a:rPr lang="en-US" dirty="0" smtClean="0"/>
              <a:t>Message Passing Interface (MPI)</a:t>
            </a:r>
          </a:p>
          <a:p>
            <a:pPr lvl="1"/>
            <a:r>
              <a:rPr lang="en-US" dirty="0" smtClean="0"/>
              <a:t>Model Coupling Toolkit (MCT) </a:t>
            </a:r>
          </a:p>
          <a:p>
            <a:pPr lvl="1"/>
            <a:r>
              <a:rPr lang="en-US" dirty="0" smtClean="0"/>
              <a:t>CPL7</a:t>
            </a:r>
          </a:p>
          <a:p>
            <a:pPr marL="349250"/>
            <a:r>
              <a:rPr lang="en-US" dirty="0" smtClean="0"/>
              <a:t>WRF provides framework to handle generic I/O streams (default: </a:t>
            </a:r>
            <a:r>
              <a:rPr lang="en-US" dirty="0" err="1" smtClean="0"/>
              <a:t>NetCDF</a:t>
            </a:r>
            <a:r>
              <a:rPr lang="en-US" dirty="0" smtClean="0"/>
              <a:t>)</a:t>
            </a:r>
          </a:p>
          <a:p>
            <a:pPr marL="349250"/>
            <a:r>
              <a:rPr lang="en-US" dirty="0" smtClean="0"/>
              <a:t>WRF’s I/O APIs allow to add custom I/O interfaces—e.g.:</a:t>
            </a:r>
          </a:p>
          <a:p>
            <a:pPr marL="349250" lvl="1" indent="0">
              <a:buNone/>
            </a:pPr>
            <a:r>
              <a:rPr lang="en-US" dirty="0" smtClean="0"/>
              <a:t> </a:t>
            </a:r>
            <a:r>
              <a:rPr lang="en-US" dirty="0" smtClean="0">
                <a:latin typeface="Courier"/>
                <a:cs typeface="Courier"/>
              </a:rPr>
              <a:t>external/</a:t>
            </a:r>
            <a:r>
              <a:rPr lang="en-US" dirty="0" err="1" smtClean="0">
                <a:latin typeface="Courier"/>
                <a:cs typeface="Courier"/>
              </a:rPr>
              <a:t>io_coupler</a:t>
            </a:r>
            <a:r>
              <a:rPr lang="en-US" dirty="0" smtClean="0">
                <a:latin typeface="Courier"/>
                <a:cs typeface="Courier"/>
              </a:rPr>
              <a:t>/</a:t>
            </a:r>
          </a:p>
          <a:p>
            <a:pPr marL="349250"/>
            <a:r>
              <a:rPr lang="en-US" dirty="0" smtClean="0"/>
              <a:t>ROMS only provides a low-level interface to </a:t>
            </a:r>
            <a:r>
              <a:rPr lang="en-US" dirty="0" err="1" smtClean="0"/>
              <a:t>NetCDF</a:t>
            </a:r>
            <a:r>
              <a:rPr lang="en-US" dirty="0" smtClean="0"/>
              <a:t> calls.</a:t>
            </a:r>
          </a:p>
          <a:p>
            <a:pPr marL="6350" indent="0">
              <a:buNone/>
            </a:pPr>
            <a:endParaRPr lang="en-US" dirty="0" smtClean="0"/>
          </a:p>
          <a:p>
            <a:pPr marL="635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63151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8147"/>
            <a:ext cx="8913813" cy="914400"/>
          </a:xfrm>
        </p:spPr>
        <p:txBody>
          <a:bodyPr/>
          <a:lstStyle/>
          <a:p>
            <a:r>
              <a:rPr lang="en-US" dirty="0" smtClean="0"/>
              <a:t>Synchronization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1579606"/>
            <a:ext cx="7799390" cy="5104605"/>
          </a:xfrm>
        </p:spPr>
        <p:txBody>
          <a:bodyPr>
            <a:normAutofit/>
          </a:bodyPr>
          <a:lstStyle/>
          <a:p>
            <a:r>
              <a:rPr lang="en-US" b="1" dirty="0" smtClean="0"/>
              <a:t>Intra-model </a:t>
            </a:r>
            <a:r>
              <a:rPr lang="en-US" dirty="0" smtClean="0"/>
              <a:t>synchronization is achieved through (MPI) barriers:</a:t>
            </a:r>
          </a:p>
          <a:p>
            <a:pPr marL="342900" lvl="1" indent="0">
              <a:buNone/>
            </a:pPr>
            <a:r>
              <a:rPr lang="en-US" i="1" dirty="0" smtClean="0"/>
              <a:t>Input</a:t>
            </a:r>
            <a:r>
              <a:rPr lang="en-US" dirty="0" smtClean="0"/>
              <a:t> barrier: 	receive -&gt; distribute</a:t>
            </a:r>
          </a:p>
          <a:p>
            <a:pPr marL="342900" lvl="1" indent="0">
              <a:buNone/>
            </a:pPr>
            <a:r>
              <a:rPr lang="en-US" i="1" dirty="0" smtClean="0"/>
              <a:t>Output</a:t>
            </a:r>
            <a:r>
              <a:rPr lang="en-US" dirty="0" smtClean="0"/>
              <a:t> barrier:	collect -&gt; send</a:t>
            </a:r>
          </a:p>
          <a:p>
            <a:r>
              <a:rPr lang="en-US" dirty="0" smtClean="0"/>
              <a:t>Depending upon the I/O interface, barriers can be </a:t>
            </a:r>
            <a:r>
              <a:rPr lang="en-US" i="1" dirty="0" smtClean="0"/>
              <a:t>implicit</a:t>
            </a:r>
            <a:r>
              <a:rPr lang="en-US" dirty="0" smtClean="0"/>
              <a:t> or </a:t>
            </a:r>
            <a:r>
              <a:rPr lang="en-US" i="1" dirty="0" smtClean="0"/>
              <a:t>explicit</a:t>
            </a:r>
          </a:p>
          <a:p>
            <a:r>
              <a:rPr lang="en-US" dirty="0" smtClean="0"/>
              <a:t>All WRF synchronization barriers are </a:t>
            </a:r>
            <a:r>
              <a:rPr lang="en-US" b="1" dirty="0" smtClean="0"/>
              <a:t>implicit</a:t>
            </a:r>
            <a:r>
              <a:rPr lang="en-US" dirty="0" smtClean="0"/>
              <a:t> if using I/O streams</a:t>
            </a:r>
          </a:p>
          <a:p>
            <a:endParaRPr lang="en-US" dirty="0" smtClean="0"/>
          </a:p>
          <a:p>
            <a:r>
              <a:rPr lang="en-US" dirty="0" smtClean="0"/>
              <a:t>Time loops and data exchange synchronization </a:t>
            </a:r>
            <a:r>
              <a:rPr lang="en-US" dirty="0"/>
              <a:t>(</a:t>
            </a:r>
            <a:r>
              <a:rPr lang="en-US" b="1" dirty="0"/>
              <a:t>inter-model</a:t>
            </a:r>
            <a:r>
              <a:rPr lang="en-US" dirty="0"/>
              <a:t>) </a:t>
            </a:r>
            <a:r>
              <a:rPr lang="en-US" dirty="0" smtClean="0"/>
              <a:t>is obtained through matching timestamps for the exchanged data, waiting if no (suitable) data is available.</a:t>
            </a:r>
          </a:p>
          <a:p>
            <a:r>
              <a:rPr lang="en-US" dirty="0" smtClean="0"/>
              <a:t>Use of a single (external) time loop is planned.</a:t>
            </a:r>
          </a:p>
          <a:p>
            <a:endParaRPr lang="en-US" dirty="0" smtClean="0"/>
          </a:p>
          <a:p>
            <a:pPr marL="6350" indent="0">
              <a:buNone/>
            </a:pPr>
            <a:endParaRPr lang="en-US" dirty="0" smtClean="0"/>
          </a:p>
          <a:p>
            <a:pPr marL="635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92266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Coupled code:  ROMS/WRF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566160" cy="4473432"/>
          </a:xfrm>
        </p:spPr>
        <p:txBody>
          <a:bodyPr>
            <a:normAutofit fontScale="92500"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ROMS/Include/</a:t>
            </a:r>
            <a:r>
              <a:rPr lang="en-US" dirty="0" err="1" smtClean="0">
                <a:latin typeface="Courier"/>
                <a:cs typeface="Courier"/>
              </a:rPr>
              <a:t>cplatl.h</a:t>
            </a:r>
            <a:endParaRPr lang="en-US" dirty="0" smtClean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ROMS</a:t>
            </a:r>
            <a:r>
              <a:rPr lang="en-US" dirty="0">
                <a:latin typeface="Courier"/>
                <a:cs typeface="Courier"/>
              </a:rPr>
              <a:t>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8951" y="1803543"/>
            <a:ext cx="3772145" cy="4505447"/>
          </a:xfrm>
        </p:spPr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share/</a:t>
            </a:r>
            <a:r>
              <a:rPr lang="en-US" dirty="0" err="1" smtClean="0">
                <a:latin typeface="Courier"/>
                <a:cs typeface="Courier"/>
              </a:rPr>
              <a:t>input_wrf.F</a:t>
            </a:r>
            <a:endParaRPr lang="en-US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share/</a:t>
            </a:r>
            <a:r>
              <a:rPr lang="en-US" dirty="0" err="1" smtClean="0">
                <a:latin typeface="Courier"/>
                <a:cs typeface="Courier"/>
              </a:rPr>
              <a:t>mediation_integrate.F</a:t>
            </a:r>
            <a:endParaRPr lang="en-US" dirty="0" smtClean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share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 smtClean="0">
                <a:latin typeface="Courier"/>
                <a:cs typeface="Courier"/>
              </a:rPr>
              <a:t>module_check_a_mundo.F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47960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Compilers/</a:t>
            </a:r>
            <a:r>
              <a:rPr lang="en-US" b="1" dirty="0" err="1">
                <a:solidFill>
                  <a:srgbClr val="953735"/>
                </a:solidFill>
                <a:latin typeface="Courier"/>
                <a:cs typeface="Courier"/>
              </a:rPr>
              <a:t>make_macros.h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ROMS</a:t>
            </a:r>
            <a:r>
              <a:rPr lang="en-US" dirty="0">
                <a:latin typeface="Courier"/>
                <a:cs typeface="Courier"/>
              </a:rPr>
              <a:t>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83081" y="1984965"/>
            <a:ext cx="3425999" cy="3735149"/>
          </a:xfrm>
          <a:prstGeom prst="wedgeRectCallout">
            <a:avLst>
              <a:gd name="adj1" fmla="val -72234"/>
              <a:gd name="adj2" fmla="val -44072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3754" y="2113027"/>
            <a:ext cx="3425999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Define </a:t>
            </a:r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USE_TAMU</a:t>
            </a:r>
            <a:r>
              <a:rPr lang="en-US" dirty="0" smtClean="0"/>
              <a:t>, used in </a:t>
            </a:r>
            <a:r>
              <a:rPr lang="en-US" dirty="0" err="1" smtClean="0">
                <a:latin typeface="Courier"/>
                <a:cs typeface="Courier"/>
              </a:rPr>
              <a:t>makefile</a:t>
            </a:r>
            <a:r>
              <a:rPr lang="en-US" dirty="0" smtClean="0"/>
              <a:t> to include new TAMU module: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#</a:t>
            </a:r>
            <a:r>
              <a:rPr lang="en-US" dirty="0" err="1" smtClean="0">
                <a:solidFill>
                  <a:srgbClr val="953735"/>
                </a:solidFill>
                <a:latin typeface="Courier"/>
                <a:cs typeface="Courier"/>
              </a:rPr>
              <a:t>ifdef</a:t>
            </a:r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 TAMU_COUPLER</a:t>
            </a:r>
          </a:p>
          <a:p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  USE_TAMU := on</a:t>
            </a:r>
          </a:p>
          <a:p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#else</a:t>
            </a:r>
          </a:p>
          <a:p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  USE_TAMU :=</a:t>
            </a:r>
          </a:p>
          <a:p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#</a:t>
            </a:r>
            <a:r>
              <a:rPr lang="en-US" dirty="0" err="1" smtClean="0">
                <a:solidFill>
                  <a:srgbClr val="953735"/>
                </a:solidFill>
                <a:latin typeface="Courier"/>
                <a:cs typeface="Courier"/>
              </a:rPr>
              <a:t>endif</a:t>
            </a:r>
            <a:endParaRPr lang="en-US" dirty="0">
              <a:solidFill>
                <a:srgbClr val="953735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05241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b="1" dirty="0" smtClean="0">
                <a:solidFill>
                  <a:srgbClr val="953735"/>
                </a:solidFill>
                <a:latin typeface="Courier"/>
                <a:cs typeface="Courier"/>
              </a:rPr>
              <a:t>ROMS</a:t>
            </a: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/Drivers/</a:t>
            </a:r>
            <a:r>
              <a:rPr lang="en-US" b="1" dirty="0" err="1">
                <a:solidFill>
                  <a:srgbClr val="953735"/>
                </a:solidFill>
                <a:latin typeface="Courier"/>
                <a:cs typeface="Courier"/>
              </a:rPr>
              <a:t>nl_ocean.h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ROMS</a:t>
            </a:r>
            <a:r>
              <a:rPr lang="en-US" dirty="0">
                <a:latin typeface="Courier"/>
                <a:cs typeface="Courier"/>
              </a:rPr>
              <a:t>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83081" y="1984965"/>
            <a:ext cx="3425999" cy="3735149"/>
          </a:xfrm>
          <a:prstGeom prst="wedgeRectCallout">
            <a:avLst>
              <a:gd name="adj1" fmla="val -64446"/>
              <a:gd name="adj2" fmla="val -31786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3754" y="2113027"/>
            <a:ext cx="34259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lang="en-US" dirty="0" smtClean="0"/>
              <a:t>Read atmosphere (WRF) grid</a:t>
            </a:r>
          </a:p>
          <a:p>
            <a:pPr marL="342900" indent="-342900">
              <a:lnSpc>
                <a:spcPct val="200000"/>
              </a:lnSpc>
              <a:buFont typeface="+mj-lt"/>
              <a:buAutoNum type="alphaLcPeriod"/>
            </a:pPr>
            <a:r>
              <a:rPr lang="en-US" dirty="0" smtClean="0"/>
              <a:t>Initialize coupling variables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6841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0624"/>
            <a:ext cx="8913813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Coupled Regional Climate Model (CRCM)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14424" y="1667599"/>
            <a:ext cx="7610476" cy="4598730"/>
          </a:xfrm>
        </p:spPr>
        <p:txBody>
          <a:bodyPr/>
          <a:lstStyle/>
          <a:p>
            <a:r>
              <a:rPr lang="en-US" dirty="0" smtClean="0"/>
              <a:t>Extreme climate events affecting the US—hurricanes, severe precipitation, drought—are influenced by the conditions in the tropical Atlantic region</a:t>
            </a:r>
          </a:p>
          <a:p>
            <a:r>
              <a:rPr lang="en-US" dirty="0" smtClean="0"/>
              <a:t>Ability to simulate accurately the climate mean and variability in the tropical Atlantic becomes crucial</a:t>
            </a:r>
          </a:p>
          <a:p>
            <a:r>
              <a:rPr lang="en-US" dirty="0" smtClean="0"/>
              <a:t>Results from current climate models show biases in the tropical Atlantic climate. Too coarse resolutions unable to resolve some of the processes responsible for such biases.</a:t>
            </a:r>
          </a:p>
          <a:p>
            <a:r>
              <a:rPr lang="en-US" dirty="0" smtClean="0"/>
              <a:t>A high-resolution coupled climate model may be effective in addressing the tropical bias. Grid resolution as low as 1km.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98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ROMS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/Include/</a:t>
            </a:r>
            <a:r>
              <a:rPr lang="en-US" b="1" dirty="0" err="1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tamu.h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83081" y="1984965"/>
            <a:ext cx="3425999" cy="3735149"/>
          </a:xfrm>
          <a:prstGeom prst="wedgeRectCallout">
            <a:avLst>
              <a:gd name="adj1" fmla="val -79711"/>
              <a:gd name="adj2" fmla="val -16643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3754" y="2113027"/>
            <a:ext cx="34259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 option set for coupling.</a:t>
            </a:r>
          </a:p>
          <a:p>
            <a:endParaRPr lang="en-US" dirty="0"/>
          </a:p>
          <a:p>
            <a:r>
              <a:rPr lang="en-US" dirty="0" smtClean="0"/>
              <a:t>Use in input:</a:t>
            </a:r>
          </a:p>
          <a:p>
            <a:endParaRPr lang="en-US" dirty="0"/>
          </a:p>
          <a:p>
            <a:r>
              <a:rPr lang="en-US" dirty="0" err="1" smtClean="0">
                <a:solidFill>
                  <a:srgbClr val="953735"/>
                </a:solidFill>
                <a:latin typeface="Courier"/>
                <a:cs typeface="Courier"/>
              </a:rPr>
              <a:t>MyAppCPP</a:t>
            </a:r>
            <a:r>
              <a:rPr lang="en-US" dirty="0" smtClean="0">
                <a:solidFill>
                  <a:srgbClr val="953735"/>
                </a:solidFill>
                <a:latin typeface="Courier"/>
                <a:cs typeface="Courier"/>
              </a:rPr>
              <a:t> = TAMU</a:t>
            </a:r>
          </a:p>
        </p:txBody>
      </p:sp>
    </p:spTree>
    <p:extLst>
      <p:ext uri="{BB962C8B-B14F-4D97-AF65-F5344CB8AC3E}">
        <p14:creationId xmlns:p14="http://schemas.microsoft.com/office/powerpoint/2010/main" val="3348262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b="1" dirty="0" smtClean="0">
                <a:solidFill>
                  <a:srgbClr val="953735"/>
                </a:solidFill>
                <a:latin typeface="Courier"/>
                <a:cs typeface="Courier"/>
              </a:rPr>
              <a:t>ROMS</a:t>
            </a: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/Nonlinear/</a:t>
            </a:r>
            <a:r>
              <a:rPr lang="en-US" b="1" dirty="0" err="1">
                <a:solidFill>
                  <a:srgbClr val="953735"/>
                </a:solidFill>
                <a:latin typeface="Courier"/>
                <a:cs typeface="Courier"/>
              </a:rPr>
              <a:t>diag.F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83081" y="1984965"/>
            <a:ext cx="3425999" cy="3735149"/>
          </a:xfrm>
          <a:prstGeom prst="wedgeRectCallout">
            <a:avLst>
              <a:gd name="adj1" fmla="val -71611"/>
              <a:gd name="adj2" fmla="val -2643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93754" y="2113027"/>
            <a:ext cx="3425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Modifies </a:t>
            </a:r>
            <a:r>
              <a:rPr lang="en-US" dirty="0" err="1" smtClean="0"/>
              <a:t>diag</a:t>
            </a:r>
            <a:r>
              <a:rPr lang="en-US" dirty="0" smtClean="0"/>
              <a:t> output </a:t>
            </a:r>
          </a:p>
          <a:p>
            <a:endParaRPr lang="en-US" dirty="0" smtClean="0"/>
          </a:p>
          <a:p>
            <a:r>
              <a:rPr lang="en-US" i="1" dirty="0" smtClean="0">
                <a:solidFill>
                  <a:schemeClr val="accent1"/>
                </a:solidFill>
              </a:rPr>
              <a:t>– Introduces calendar date &amp; time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51679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b="1" dirty="0" smtClean="0">
                <a:solidFill>
                  <a:srgbClr val="953735"/>
                </a:solidFill>
                <a:latin typeface="Courier"/>
                <a:cs typeface="Courier"/>
              </a:rPr>
              <a:t>ROMS</a:t>
            </a: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>
                <a:latin typeface="Courier"/>
                <a:cs typeface="Courier"/>
              </a:rPr>
              <a:t>mod_tamu_coupling.F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4813475" y="1984965"/>
            <a:ext cx="3895606" cy="3735149"/>
          </a:xfrm>
          <a:prstGeom prst="wedgeRectCallout">
            <a:avLst>
              <a:gd name="adj1" fmla="val -54771"/>
              <a:gd name="adj2" fmla="val -358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813475" y="1984965"/>
            <a:ext cx="3991662" cy="3761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Introduce ocean to atmosphere coupling after ocean to wave:</a:t>
            </a:r>
          </a:p>
          <a:p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DO 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=1,Ngrids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IF 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DoTAMUCoupling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ng,iic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))) THEN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</a:t>
            </a:r>
            <a:r>
              <a:rPr lang="en-US" sz="1100" dirty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coupling_count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= 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coupling_count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+ 1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!$OMP PARALLEL DO PRIVATE(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thread,subs,tile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)     SHARED(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ng,numthreads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DO thread=0,numthreads-1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 subs=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NtileX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)*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NtileE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ng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)/</a:t>
            </a:r>
            <a:r>
              <a:rPr lang="en-US" sz="1100" dirty="0" err="1" smtClean="0">
                <a:solidFill>
                  <a:srgbClr val="953735"/>
                </a:solidFill>
                <a:latin typeface="Courier"/>
                <a:cs typeface="Courier"/>
              </a:rPr>
              <a:t>numthreads</a:t>
            </a:r>
            <a:endParaRPr lang="en-US" sz="1100" dirty="0" smtClean="0">
              <a:solidFill>
                <a:srgbClr val="953735"/>
              </a:solidFill>
              <a:latin typeface="Courier"/>
              <a:cs typeface="Courier"/>
            </a:endParaRP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 DO tile=subs*(thread+1)-1,subs*thread,-1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   CALL tamu_ocn2atm_coupling()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 END DO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   END DO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!$OMP END PARALLEL DO</a:t>
            </a:r>
          </a:p>
          <a:p>
            <a:pPr>
              <a:lnSpc>
                <a:spcPct val="120000"/>
              </a:lnSpc>
            </a:pPr>
            <a:r>
              <a:rPr lang="en-US" sz="1100" dirty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 END IF</a:t>
            </a:r>
          </a:p>
          <a:p>
            <a:pPr>
              <a:lnSpc>
                <a:spcPct val="120000"/>
              </a:lnSpc>
            </a:pPr>
            <a:r>
              <a:rPr lang="en-US" sz="1100" dirty="0" smtClean="0">
                <a:solidFill>
                  <a:srgbClr val="953735"/>
                </a:solidFill>
                <a:latin typeface="Courier"/>
                <a:cs typeface="Courier"/>
              </a:rPr>
              <a:t>END DO</a:t>
            </a:r>
          </a:p>
        </p:txBody>
      </p:sp>
    </p:spTree>
    <p:extLst>
      <p:ext uri="{BB962C8B-B14F-4D97-AF65-F5344CB8AC3E}">
        <p14:creationId xmlns:p14="http://schemas.microsoft.com/office/powerpoint/2010/main" val="906290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b="1" dirty="0" smtClean="0">
                <a:solidFill>
                  <a:srgbClr val="953735"/>
                </a:solidFill>
                <a:latin typeface="Courier"/>
                <a:cs typeface="Courier"/>
              </a:rPr>
              <a:t>ROMS</a:t>
            </a: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/TAMU/</a:t>
            </a:r>
            <a:r>
              <a:rPr lang="en-US" b="1" dirty="0" err="1">
                <a:solidFill>
                  <a:srgbClr val="953735"/>
                </a:solidFill>
                <a:latin typeface="Courier"/>
                <a:cs typeface="Courier"/>
              </a:rPr>
              <a:t>mod_tamu_coupling.F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ROMS/Utility/</a:t>
            </a:r>
            <a:r>
              <a:rPr lang="en-US" dirty="0" err="1">
                <a:latin typeface="Courier"/>
                <a:cs typeface="Courier"/>
              </a:rPr>
              <a:t>inp_par.F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29717" y="1984965"/>
            <a:ext cx="3479363" cy="3735149"/>
          </a:xfrm>
          <a:prstGeom prst="wedgeRectCallout">
            <a:avLst>
              <a:gd name="adj1" fmla="val -76599"/>
              <a:gd name="adj2" fmla="val 32213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29717" y="1984965"/>
            <a:ext cx="352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Main module containing TAMU coupling code</a:t>
            </a:r>
          </a:p>
        </p:txBody>
      </p:sp>
    </p:spTree>
    <p:extLst>
      <p:ext uri="{BB962C8B-B14F-4D97-AF65-F5344CB8AC3E}">
        <p14:creationId xmlns:p14="http://schemas.microsoft.com/office/powerpoint/2010/main" val="3241332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ROMS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803543"/>
            <a:ext cx="3909332" cy="4473432"/>
          </a:xfrm>
        </p:spPr>
        <p:txBody>
          <a:bodyPr>
            <a:normAutofit/>
          </a:bodyPr>
          <a:lstStyle/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Compilers/</a:t>
            </a:r>
            <a:r>
              <a:rPr lang="en-US" dirty="0" err="1">
                <a:latin typeface="Courier"/>
                <a:cs typeface="Courier"/>
              </a:rPr>
              <a:t>make_macros.h</a:t>
            </a:r>
            <a:endParaRPr lang="en-US" dirty="0">
              <a:latin typeface="Courier"/>
              <a:cs typeface="Courier"/>
            </a:endParaRPr>
          </a:p>
          <a:p>
            <a:pPr marL="349250">
              <a:spcBef>
                <a:spcPts val="3000"/>
              </a:spcBef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ROMS/Drivers/</a:t>
            </a:r>
            <a:r>
              <a:rPr lang="en-US" dirty="0" err="1">
                <a:latin typeface="Courier"/>
                <a:cs typeface="Courier"/>
              </a:rPr>
              <a:t>nl_ocean.h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ROMS/Include/</a:t>
            </a:r>
            <a:r>
              <a:rPr lang="en-US" dirty="0" err="1">
                <a:latin typeface="Courier"/>
                <a:cs typeface="Courier"/>
              </a:rPr>
              <a:t>tamu.h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</a:t>
            </a:r>
            <a:r>
              <a:rPr lang="en-US" dirty="0" err="1">
                <a:latin typeface="Courier"/>
                <a:cs typeface="Courier"/>
              </a:rPr>
              <a:t>diag.F</a:t>
            </a:r>
            <a:endParaRPr lang="en-US" dirty="0"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ROMS/Nonlinear/main3d.F</a:t>
            </a:r>
          </a:p>
          <a:p>
            <a:pPr marL="349250"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ROMS/TAMU/</a:t>
            </a:r>
            <a:r>
              <a:rPr lang="en-US" dirty="0" err="1" smtClean="0">
                <a:latin typeface="Courier"/>
                <a:cs typeface="Courier"/>
              </a:rPr>
              <a:t>mod_tamu_coupling.F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r>
              <a:rPr lang="en-US" b="1" dirty="0">
                <a:solidFill>
                  <a:srgbClr val="953735"/>
                </a:solidFill>
                <a:latin typeface="Courier"/>
                <a:cs typeface="Courier"/>
              </a:rPr>
              <a:t>ROMS/Utility/</a:t>
            </a:r>
            <a:r>
              <a:rPr lang="en-US" b="1" dirty="0" err="1">
                <a:solidFill>
                  <a:srgbClr val="953735"/>
                </a:solidFill>
                <a:latin typeface="Courier"/>
                <a:cs typeface="Courier"/>
              </a:rPr>
              <a:t>inp_par.F</a:t>
            </a:r>
            <a:endParaRPr lang="en-US" b="1" dirty="0">
              <a:solidFill>
                <a:srgbClr val="953735"/>
              </a:solidFill>
              <a:latin typeface="Courier"/>
              <a:cs typeface="Courier"/>
            </a:endParaRPr>
          </a:p>
          <a:p>
            <a:pPr marL="349250">
              <a:buFont typeface="+mj-lt"/>
              <a:buAutoNum type="arabicPeriod"/>
            </a:pPr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5229717" y="1984965"/>
            <a:ext cx="3479363" cy="3735149"/>
          </a:xfrm>
          <a:prstGeom prst="wedgeRectCallout">
            <a:avLst>
              <a:gd name="adj1" fmla="val -67090"/>
              <a:gd name="adj2" fmla="val 42213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29717" y="1984965"/>
            <a:ext cx="352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Include new input parameters for coupling</a:t>
            </a:r>
          </a:p>
        </p:txBody>
      </p:sp>
    </p:spTree>
    <p:extLst>
      <p:ext uri="{BB962C8B-B14F-4D97-AF65-F5344CB8AC3E}">
        <p14:creationId xmlns:p14="http://schemas.microsoft.com/office/powerpoint/2010/main" val="541290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WRF files</a:t>
            </a:r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5229717" y="1984965"/>
            <a:ext cx="3479363" cy="3735149"/>
          </a:xfrm>
          <a:prstGeom prst="wedgeRectCallout">
            <a:avLst>
              <a:gd name="adj1" fmla="val -86108"/>
              <a:gd name="adj2" fmla="val -48930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29717" y="1984965"/>
            <a:ext cx="35220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Modifies return behavior for stream </a:t>
            </a:r>
            <a:r>
              <a:rPr lang="en-US" dirty="0" smtClean="0">
                <a:latin typeface="Courier"/>
                <a:cs typeface="Courier"/>
              </a:rPr>
              <a:t>auxinput4</a:t>
            </a:r>
            <a:r>
              <a:rPr lang="en-US" dirty="0">
                <a:latin typeface="+mj-lt"/>
                <a:cs typeface="Courier"/>
              </a:rPr>
              <a:t> </a:t>
            </a:r>
            <a:endParaRPr lang="en-US" dirty="0" smtClean="0">
              <a:latin typeface="+mj-lt"/>
              <a:cs typeface="Courier"/>
            </a:endParaRPr>
          </a:p>
          <a:p>
            <a:endParaRPr lang="en-US" dirty="0" smtClean="0">
              <a:latin typeface="+mj-lt"/>
              <a:cs typeface="Courier"/>
            </a:endParaRP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+mj-lt"/>
                <a:cs typeface="Courier"/>
              </a:rPr>
              <a:t>– No fatal error is generated when reading 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+mj-lt"/>
              <a:cs typeface="Courier"/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07195" y="1803543"/>
            <a:ext cx="3772145" cy="450544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share/</a:t>
            </a:r>
            <a:r>
              <a:rPr lang="en-US" b="1" dirty="0" err="1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input_wrf.F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share/</a:t>
            </a:r>
            <a:r>
              <a:rPr lang="en-US" dirty="0" err="1" smtClean="0">
                <a:latin typeface="Courier"/>
                <a:cs typeface="Courier"/>
              </a:rPr>
              <a:t>mediation_integrate.F</a:t>
            </a:r>
            <a:endParaRPr lang="en-US" dirty="0" smtClean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share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 smtClean="0">
                <a:latin typeface="Courier"/>
                <a:cs typeface="Courier"/>
              </a:rPr>
              <a:t>module_check_a_mundo.F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38570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WRF files</a:t>
            </a:r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4455682" y="1984965"/>
            <a:ext cx="4458131" cy="3735149"/>
          </a:xfrm>
          <a:prstGeom prst="wedgeRectCallout">
            <a:avLst>
              <a:gd name="adj1" fmla="val -54410"/>
              <a:gd name="adj2" fmla="val -28696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55682" y="1992919"/>
            <a:ext cx="4458131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Driver for coupling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– reads ROMS SSTs</a:t>
            </a:r>
            <a:r>
              <a:rPr lang="en-US" dirty="0" smtClean="0"/>
              <a:t>: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sz="1100" dirty="0" smtClean="0">
              <a:solidFill>
                <a:srgbClr val="953735"/>
              </a:solidFill>
              <a:latin typeface="Courier"/>
              <a:cs typeface="Courier"/>
            </a:endParaRP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#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ifdef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TAMU_COUPLER</a:t>
            </a:r>
          </a:p>
          <a:p>
            <a:endParaRPr lang="en-US" sz="1000" dirty="0" smtClean="0">
              <a:solidFill>
                <a:srgbClr val="953735"/>
              </a:solidFill>
              <a:latin typeface="Courier"/>
              <a:cs typeface="Courier"/>
            </a:endParaRP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ELSE IF(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ialarm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.EQ. AUXINPUT4_ALARM ) THEN</a:t>
            </a:r>
          </a:p>
          <a:p>
            <a:r>
              <a:rPr lang="en-US" sz="1000" dirty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IF(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WRFU_AlarmIsRinging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grid%alarms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ialarm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),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rc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=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rc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)) THEN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000" dirty="0">
                <a:solidFill>
                  <a:srgbClr val="953735"/>
                </a:solidFill>
                <a:latin typeface="Courier"/>
                <a:cs typeface="Courier"/>
              </a:rPr>
              <a:t> 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IF (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grid%coupling_import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) THEN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   CALL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med_read_roms_sst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( grid ,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config_flags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)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 ELSE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   CALL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wrf_debug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(0,’ Skipping SST')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 ENDIF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 CALL 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WRFU_AlarmRingerOff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grid%alarms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(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ialarm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),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rc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=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rc</a:t>
            </a:r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 ENDIF</a:t>
            </a:r>
          </a:p>
          <a:p>
            <a:endParaRPr lang="en-US" sz="1000" dirty="0" smtClean="0">
              <a:solidFill>
                <a:srgbClr val="953735"/>
              </a:solidFill>
              <a:latin typeface="Courier"/>
              <a:cs typeface="Courier"/>
            </a:endParaRPr>
          </a:p>
          <a:p>
            <a:r>
              <a:rPr lang="en-US" sz="1000" dirty="0" smtClean="0">
                <a:solidFill>
                  <a:srgbClr val="953735"/>
                </a:solidFill>
                <a:latin typeface="Courier"/>
                <a:cs typeface="Courier"/>
              </a:rPr>
              <a:t>#</a:t>
            </a:r>
            <a:r>
              <a:rPr lang="en-US" sz="1000" dirty="0" err="1" smtClean="0">
                <a:solidFill>
                  <a:srgbClr val="953735"/>
                </a:solidFill>
                <a:latin typeface="Courier"/>
                <a:cs typeface="Courier"/>
              </a:rPr>
              <a:t>endif</a:t>
            </a:r>
            <a:endParaRPr lang="en-US" sz="1000" dirty="0" smtClean="0">
              <a:solidFill>
                <a:srgbClr val="953735"/>
              </a:solidFill>
              <a:latin typeface="Courier"/>
              <a:cs typeface="Courier"/>
            </a:endParaRPr>
          </a:p>
          <a:p>
            <a:endParaRPr lang="en-US" dirty="0" smtClean="0">
              <a:latin typeface="Courier"/>
              <a:cs typeface="Courier"/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07195" y="1803543"/>
            <a:ext cx="3548487" cy="450544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share/</a:t>
            </a:r>
            <a:r>
              <a:rPr lang="en-US" dirty="0" err="1">
                <a:latin typeface="Courier"/>
                <a:cs typeface="Courier"/>
              </a:rPr>
              <a:t>input_wrf.F</a:t>
            </a:r>
            <a:endParaRPr lang="en-US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share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/</a:t>
            </a:r>
            <a:r>
              <a:rPr lang="en-US" b="1" dirty="0" err="1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mediation_integrate.F</a:t>
            </a:r>
            <a:endParaRPr lang="en-US" b="1" dirty="0" smtClean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share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 smtClean="0">
                <a:latin typeface="Courier"/>
                <a:cs typeface="Courier"/>
              </a:rPr>
              <a:t>module_check_a_mundo.F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14238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Coupled code: WRF files</a:t>
            </a:r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5229717" y="1984965"/>
            <a:ext cx="3479363" cy="3735149"/>
          </a:xfrm>
          <a:prstGeom prst="wedgeRectCallout">
            <a:avLst>
              <a:gd name="adj1" fmla="val -71005"/>
              <a:gd name="adj2" fmla="val -6720"/>
            </a:avLst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229717" y="1984965"/>
            <a:ext cx="3522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Checks coupling parameters in input</a:t>
            </a:r>
          </a:p>
          <a:p>
            <a:endParaRPr lang="en-US" dirty="0" smtClean="0">
              <a:latin typeface="+mj-lt"/>
              <a:cs typeface="Courier"/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07195" y="1803543"/>
            <a:ext cx="3772145" cy="450544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>
                <a:latin typeface="Courier"/>
                <a:cs typeface="Courier"/>
              </a:rPr>
              <a:t>share/</a:t>
            </a:r>
            <a:r>
              <a:rPr lang="en-US" dirty="0" err="1">
                <a:latin typeface="Courier"/>
                <a:cs typeface="Courier"/>
              </a:rPr>
              <a:t>input_wrf.F</a:t>
            </a:r>
            <a:endParaRPr lang="en-US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>
                <a:latin typeface="Courier"/>
                <a:cs typeface="Courier"/>
              </a:rPr>
              <a:t>share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 smtClean="0">
                <a:latin typeface="Courier"/>
                <a:cs typeface="Courier"/>
              </a:rPr>
              <a:t>mediation_integrate.F</a:t>
            </a:r>
            <a:endParaRPr lang="en-US" dirty="0" smtClean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share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/</a:t>
            </a:r>
            <a:r>
              <a:rPr lang="en-US" b="1" dirty="0" err="1" smtClean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module_check_a_mundo.F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252879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sequence: WRF</a:t>
            </a:r>
            <a:endParaRPr lang="en-US" sz="2800" dirty="0"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8080" y="1219869"/>
            <a:ext cx="175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PROGRAM </a:t>
            </a:r>
            <a:r>
              <a:rPr lang="en-US" dirty="0" err="1" smtClean="0">
                <a:latin typeface="Courier"/>
                <a:cs typeface="Courier"/>
              </a:rPr>
              <a:t>wr</a:t>
            </a:r>
            <a:r>
              <a:rPr lang="en-US" dirty="0" err="1">
                <a:latin typeface="Courier"/>
                <a:cs typeface="Courier"/>
              </a:rPr>
              <a:t>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94478" y="1267581"/>
            <a:ext cx="26680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wrf.F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95816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sequence: WRF</a:t>
            </a:r>
            <a:endParaRPr lang="en-US" sz="2800" dirty="0"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65944" y="1659829"/>
            <a:ext cx="1905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wrf_run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8080" y="1219869"/>
            <a:ext cx="175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PROGRAM </a:t>
            </a:r>
            <a:r>
              <a:rPr lang="en-US" dirty="0" err="1" smtClean="0">
                <a:latin typeface="Courier"/>
                <a:cs typeface="Courier"/>
              </a:rPr>
              <a:t>wr</a:t>
            </a:r>
            <a:r>
              <a:rPr lang="en-US" dirty="0" err="1">
                <a:latin typeface="Courier"/>
                <a:cs typeface="Courier"/>
              </a:rPr>
              <a:t>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307042" y="1606135"/>
            <a:ext cx="241300" cy="279812"/>
            <a:chOff x="1298575" y="1682338"/>
            <a:chExt cx="241300" cy="279812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5494478" y="1267581"/>
            <a:ext cx="26680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wrf.F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4478" y="1662156"/>
            <a:ext cx="28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module_wrf_top.F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67697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9847"/>
            <a:ext cx="8913813" cy="914400"/>
          </a:xfrm>
        </p:spPr>
        <p:txBody>
          <a:bodyPr/>
          <a:lstStyle/>
          <a:p>
            <a:r>
              <a:rPr lang="en-US" dirty="0" smtClean="0"/>
              <a:t>Ocean/Atmosphere domains in CRCM</a:t>
            </a:r>
            <a:endParaRPr lang="en-US" dirty="0"/>
          </a:p>
        </p:txBody>
      </p:sp>
      <p:pic>
        <p:nvPicPr>
          <p:cNvPr id="3" name="Picture 2" descr="domain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326" y="1408947"/>
            <a:ext cx="6030596" cy="502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70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sequence: WRF</a:t>
            </a:r>
            <a:endParaRPr lang="en-US" sz="2800" dirty="0"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65944" y="1659829"/>
            <a:ext cx="1905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wrf_run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8080" y="1219869"/>
            <a:ext cx="175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PROGRAM </a:t>
            </a:r>
            <a:r>
              <a:rPr lang="en-US" dirty="0" err="1" smtClean="0">
                <a:latin typeface="Courier"/>
                <a:cs typeface="Courier"/>
              </a:rPr>
              <a:t>wr</a:t>
            </a:r>
            <a:r>
              <a:rPr lang="en-US" dirty="0" err="1">
                <a:latin typeface="Courier"/>
                <a:cs typeface="Courier"/>
              </a:rPr>
              <a:t>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84376" y="2099425"/>
            <a:ext cx="299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integrate(grid)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307042" y="1606135"/>
            <a:ext cx="241300" cy="279812"/>
            <a:chOff x="1298575" y="1682338"/>
            <a:chExt cx="241300" cy="279812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1726143" y="2050847"/>
            <a:ext cx="241300" cy="279812"/>
            <a:chOff x="1298575" y="1682338"/>
            <a:chExt cx="241300" cy="279812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5494478" y="1267581"/>
            <a:ext cx="26680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wrf.F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4478" y="1662156"/>
            <a:ext cx="28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module_wrf_top.F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94478" y="2050847"/>
            <a:ext cx="3244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frame/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module_integrate.F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1984376" y="2624916"/>
            <a:ext cx="3005666" cy="79091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i="1" dirty="0" smtClean="0"/>
              <a:t>Driver-level recursive subroutine for integration over domains &amp; subdomains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95814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</a:t>
            </a:r>
            <a:r>
              <a:rPr lang="en-US" sz="2800" dirty="0">
                <a:cs typeface="Courier"/>
              </a:rPr>
              <a:t>sequence: </a:t>
            </a:r>
            <a:r>
              <a:rPr lang="en-US" sz="2800" dirty="0" smtClean="0">
                <a:cs typeface="Courier"/>
              </a:rPr>
              <a:t>WRF</a:t>
            </a:r>
            <a:endParaRPr lang="en-US" sz="2800" dirty="0">
              <a:cs typeface="Courier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137670" y="1136581"/>
            <a:ext cx="7765733" cy="393155"/>
            <a:chOff x="1148080" y="1219869"/>
            <a:chExt cx="7765733" cy="393155"/>
          </a:xfrm>
        </p:grpSpPr>
        <p:sp>
          <p:nvSpPr>
            <p:cNvPr id="4" name="TextBox 3"/>
            <p:cNvSpPr txBox="1"/>
            <p:nvPr/>
          </p:nvSpPr>
          <p:spPr>
            <a:xfrm>
              <a:off x="2906450" y="1241342"/>
              <a:ext cx="21736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chemeClr val="accent2"/>
                  </a:solidFill>
                  <a:latin typeface="Courier"/>
                  <a:cs typeface="Courier"/>
                </a:rPr>
                <a:t>&gt;</a:t>
              </a:r>
              <a:r>
                <a:rPr lang="en-US" dirty="0" smtClean="0">
                  <a:latin typeface="Courier"/>
                  <a:cs typeface="Courier"/>
                </a:rPr>
                <a:t> call </a:t>
              </a:r>
              <a:r>
                <a:rPr lang="en-US" dirty="0" err="1" smtClean="0">
                  <a:latin typeface="Courier"/>
                  <a:cs typeface="Courier"/>
                </a:rPr>
                <a:t>wrf_run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48080" y="1219869"/>
              <a:ext cx="1755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urier"/>
                  <a:cs typeface="Courier"/>
                </a:rPr>
                <a:t>PROGRAM </a:t>
              </a:r>
              <a:r>
                <a:rPr lang="en-US" dirty="0" err="1" smtClean="0">
                  <a:latin typeface="Courier"/>
                  <a:cs typeface="Courier"/>
                </a:rPr>
                <a:t>wr</a:t>
              </a:r>
              <a:r>
                <a:rPr lang="en-US" dirty="0" err="1">
                  <a:latin typeface="Courier"/>
                  <a:cs typeface="Courier"/>
                </a:rPr>
                <a:t>f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080147" y="1243692"/>
              <a:ext cx="3833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C0504D"/>
                  </a:solidFill>
                  <a:latin typeface="Courier"/>
                  <a:cs typeface="Courier"/>
                </a:rPr>
                <a:t>&gt;</a:t>
              </a:r>
              <a:r>
                <a:rPr lang="en-US" dirty="0" smtClean="0">
                  <a:latin typeface="Courier"/>
                  <a:cs typeface="Courier"/>
                </a:rPr>
                <a:t> call integrate(grid)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endParaRPr>
            </a:p>
          </p:txBody>
        </p:sp>
      </p:grpSp>
      <p:sp>
        <p:nvSpPr>
          <p:cNvPr id="31" name="Rectangular Callout 30"/>
          <p:cNvSpPr/>
          <p:nvPr/>
        </p:nvSpPr>
        <p:spPr>
          <a:xfrm>
            <a:off x="478866" y="1603233"/>
            <a:ext cx="8434948" cy="5059567"/>
          </a:xfrm>
          <a:prstGeom prst="wedgeRectCallout">
            <a:avLst>
              <a:gd name="adj1" fmla="val 25745"/>
              <a:gd name="adj2" fmla="val -52180"/>
            </a:avLst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sz="1200" dirty="0" smtClean="0">
                <a:latin typeface="Courier"/>
                <a:cs typeface="Courier"/>
              </a:rPr>
              <a:t>IF </a:t>
            </a:r>
            <a:r>
              <a:rPr lang="en-US" sz="1200" dirty="0">
                <a:latin typeface="Courier"/>
                <a:cs typeface="Courier"/>
              </a:rPr>
              <a:t>( .NOT. </a:t>
            </a:r>
            <a:r>
              <a:rPr lang="en-US" sz="1200" dirty="0" err="1">
                <a:latin typeface="Courier"/>
                <a:cs typeface="Courier"/>
              </a:rPr>
              <a:t>domain_clockisstoptime</a:t>
            </a:r>
            <a:r>
              <a:rPr lang="en-US" sz="1200" dirty="0">
                <a:latin typeface="Courier"/>
                <a:cs typeface="Courier"/>
              </a:rPr>
              <a:t>( grid ) ) </a:t>
            </a:r>
            <a:r>
              <a:rPr lang="en-US" sz="1200" dirty="0" smtClean="0">
                <a:latin typeface="Courier"/>
                <a:cs typeface="Courier"/>
              </a:rPr>
              <a:t>THEN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</a:t>
            </a:r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..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load configuration information for grid .</a:t>
            </a:r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..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DO </a:t>
            </a:r>
            <a:r>
              <a:rPr lang="en-US" sz="1200" dirty="0">
                <a:latin typeface="Courier"/>
                <a:cs typeface="Courier"/>
              </a:rPr>
              <a:t>WHILE ( .NOT. </a:t>
            </a:r>
            <a:r>
              <a:rPr lang="en-US" sz="1200" dirty="0" err="1">
                <a:latin typeface="Courier"/>
                <a:cs typeface="Courier"/>
              </a:rPr>
              <a:t>domain_clockisstopsubtime</a:t>
            </a:r>
            <a:r>
              <a:rPr lang="en-US" sz="1200" dirty="0">
                <a:latin typeface="Courier"/>
                <a:cs typeface="Courier"/>
              </a:rPr>
              <a:t>(grid) </a:t>
            </a:r>
            <a:r>
              <a:rPr lang="en-US" sz="1200" dirty="0" smtClean="0">
                <a:latin typeface="Courier"/>
                <a:cs typeface="Courier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CALL </a:t>
            </a:r>
            <a:r>
              <a:rPr lang="en-US" sz="1200" dirty="0" err="1">
                <a:latin typeface="Courier"/>
                <a:cs typeface="Courier"/>
              </a:rPr>
              <a:t>med_setup_step</a:t>
            </a:r>
            <a:r>
              <a:rPr lang="en-US" sz="1200" dirty="0">
                <a:latin typeface="Courier"/>
                <a:cs typeface="Courier"/>
              </a:rPr>
              <a:t> ( grid , </a:t>
            </a:r>
            <a:r>
              <a:rPr lang="en-US" sz="1200" dirty="0" err="1">
                <a:latin typeface="Courier"/>
                <a:cs typeface="Courier"/>
              </a:rPr>
              <a:t>config_flags</a:t>
            </a:r>
            <a:r>
              <a:rPr lang="en-US" sz="1200" dirty="0">
                <a:latin typeface="Courier"/>
                <a:cs typeface="Courier"/>
              </a:rPr>
              <a:t> )</a:t>
            </a:r>
            <a:r>
              <a:rPr lang="en-US" sz="1200" dirty="0" smtClean="0">
                <a:latin typeface="Courier"/>
                <a:cs typeface="Courier"/>
              </a:rPr>
              <a:t>	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initialize nests ...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   ... accumulate DFI ...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b="1" dirty="0" smtClean="0">
                <a:solidFill>
                  <a:srgbClr val="C0504D"/>
                </a:solidFill>
                <a:latin typeface="Courier"/>
                <a:cs typeface="Courier"/>
              </a:rPr>
              <a:t>CALL </a:t>
            </a:r>
            <a:r>
              <a:rPr lang="en-US" sz="1200" b="1" dirty="0" err="1">
                <a:solidFill>
                  <a:srgbClr val="C0504D"/>
                </a:solidFill>
                <a:latin typeface="Courier"/>
                <a:cs typeface="Courier"/>
              </a:rPr>
              <a:t>med_before_solve_io</a:t>
            </a:r>
            <a:r>
              <a:rPr lang="en-US" sz="1200" b="1" dirty="0">
                <a:solidFill>
                  <a:srgbClr val="C0504D"/>
                </a:solidFill>
                <a:latin typeface="Courier"/>
                <a:cs typeface="Courier"/>
              </a:rPr>
              <a:t> ( grid , </a:t>
            </a:r>
            <a:r>
              <a:rPr lang="en-US" sz="1200" b="1" dirty="0" err="1">
                <a:solidFill>
                  <a:srgbClr val="C0504D"/>
                </a:solidFill>
                <a:latin typeface="Courier"/>
                <a:cs typeface="Courier"/>
              </a:rPr>
              <a:t>config_flags</a:t>
            </a:r>
            <a:r>
              <a:rPr lang="en-US" sz="1200" b="1" dirty="0">
                <a:solidFill>
                  <a:srgbClr val="C0504D"/>
                </a:solidFill>
                <a:latin typeface="Courier"/>
                <a:cs typeface="Courier"/>
              </a:rPr>
              <a:t> 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  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 err="1" smtClean="0">
                <a:latin typeface="Courier"/>
                <a:cs typeface="Courier"/>
              </a:rPr>
              <a:t>grid_ptr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>
                <a:latin typeface="Courier"/>
                <a:cs typeface="Courier"/>
              </a:rPr>
              <a:t>=&gt; grid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DO </a:t>
            </a:r>
            <a:r>
              <a:rPr lang="en-US" sz="1200" dirty="0">
                <a:latin typeface="Courier"/>
                <a:cs typeface="Courier"/>
              </a:rPr>
              <a:t>WHILE ( ASSOCIATED( </a:t>
            </a:r>
            <a:r>
              <a:rPr lang="en-US" sz="1200" dirty="0" err="1">
                <a:latin typeface="Courier"/>
                <a:cs typeface="Courier"/>
              </a:rPr>
              <a:t>grid_ptr</a:t>
            </a:r>
            <a:r>
              <a:rPr lang="en-US" sz="1200" dirty="0">
                <a:latin typeface="Courier"/>
                <a:cs typeface="Courier"/>
              </a:rPr>
              <a:t> ) 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   </a:t>
            </a:r>
            <a:r>
              <a:rPr lang="en-US" sz="1200" dirty="0" smtClean="0">
                <a:latin typeface="Courier"/>
                <a:cs typeface="Courier"/>
              </a:rPr>
              <a:t>  CALL </a:t>
            </a:r>
            <a:r>
              <a:rPr lang="en-US" sz="1200" dirty="0" err="1">
                <a:latin typeface="Courier"/>
                <a:cs typeface="Courier"/>
              </a:rPr>
              <a:t>set_current_grid_ptr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grid_ptr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  CALL </a:t>
            </a:r>
            <a:r>
              <a:rPr lang="en-US" sz="1200" dirty="0" err="1">
                <a:latin typeface="Courier"/>
                <a:cs typeface="Courier"/>
              </a:rPr>
              <a:t>solve_interface</a:t>
            </a:r>
            <a:r>
              <a:rPr lang="en-US" sz="1200" dirty="0">
                <a:latin typeface="Courier"/>
                <a:cs typeface="Courier"/>
              </a:rPr>
              <a:t> ( </a:t>
            </a:r>
            <a:r>
              <a:rPr lang="en-US" sz="1200" dirty="0" err="1">
                <a:latin typeface="Courier"/>
                <a:cs typeface="Courier"/>
              </a:rPr>
              <a:t>grid_ptr</a:t>
            </a: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CALL </a:t>
            </a:r>
            <a:r>
              <a:rPr lang="en-US" sz="1200" dirty="0" err="1">
                <a:latin typeface="Courier"/>
                <a:cs typeface="Courier"/>
              </a:rPr>
              <a:t>domain_clockadvance</a:t>
            </a:r>
            <a:r>
              <a:rPr lang="en-US" sz="1200" dirty="0">
                <a:latin typeface="Courier"/>
                <a:cs typeface="Courier"/>
              </a:rPr>
              <a:t> ( </a:t>
            </a:r>
            <a:r>
              <a:rPr lang="en-US" sz="1200" dirty="0" err="1">
                <a:latin typeface="Courier"/>
                <a:cs typeface="Courier"/>
              </a:rPr>
              <a:t>grid_ptr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  CALL </a:t>
            </a:r>
            <a:r>
              <a:rPr lang="en-US" sz="1200" dirty="0" err="1">
                <a:latin typeface="Courier"/>
                <a:cs typeface="Courier"/>
              </a:rPr>
              <a:t>domain_time_test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grid_ptr</a:t>
            </a:r>
            <a:r>
              <a:rPr lang="en-US" sz="1200" dirty="0">
                <a:latin typeface="Courier"/>
                <a:cs typeface="Courier"/>
              </a:rPr>
              <a:t>, '</a:t>
            </a:r>
            <a:r>
              <a:rPr lang="en-US" sz="1200" dirty="0" err="1">
                <a:latin typeface="Courier"/>
                <a:cs typeface="Courier"/>
              </a:rPr>
              <a:t>domain_clockadvance</a:t>
            </a:r>
            <a:r>
              <a:rPr lang="en-US" sz="1200" dirty="0">
                <a:latin typeface="Courier"/>
                <a:cs typeface="Courier"/>
              </a:rPr>
              <a:t>' 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     </a:t>
            </a:r>
            <a:r>
              <a:rPr lang="en-US" sz="1200" dirty="0" err="1" smtClean="0">
                <a:latin typeface="Courier"/>
                <a:cs typeface="Courier"/>
              </a:rPr>
              <a:t>grid_ptr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>
                <a:latin typeface="Courier"/>
                <a:cs typeface="Courier"/>
              </a:rPr>
              <a:t>=&gt; </a:t>
            </a:r>
            <a:r>
              <a:rPr lang="en-US" sz="1200" dirty="0" err="1">
                <a:latin typeface="Courier"/>
                <a:cs typeface="Courier"/>
              </a:rPr>
              <a:t>grid_ptr%sibling</a:t>
            </a:r>
            <a:endParaRPr lang="en-US" sz="1200" dirty="0">
              <a:latin typeface="Courier"/>
              <a:cs typeface="Courier"/>
            </a:endParaRP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END </a:t>
            </a:r>
            <a:r>
              <a:rPr lang="en-US" sz="1200" dirty="0">
                <a:latin typeface="Courier"/>
                <a:cs typeface="Courier"/>
              </a:rPr>
              <a:t>DO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CALL </a:t>
            </a:r>
            <a:r>
              <a:rPr lang="en-US" sz="1200" dirty="0" err="1">
                <a:latin typeface="Courier"/>
                <a:cs typeface="Courier"/>
              </a:rPr>
              <a:t>set_current_grid_ptr</a:t>
            </a:r>
            <a:r>
              <a:rPr lang="en-US" sz="1200" dirty="0">
                <a:latin typeface="Courier"/>
                <a:cs typeface="Courier"/>
              </a:rPr>
              <a:t>( grid )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CALL </a:t>
            </a:r>
            <a:r>
              <a:rPr lang="en-US" sz="1200" dirty="0" err="1">
                <a:latin typeface="Courier"/>
                <a:cs typeface="Courier"/>
              </a:rPr>
              <a:t>med_calc_model_time</a:t>
            </a:r>
            <a:r>
              <a:rPr lang="en-US" sz="1200" dirty="0">
                <a:latin typeface="Courier"/>
                <a:cs typeface="Courier"/>
              </a:rPr>
              <a:t> ( grid , </a:t>
            </a:r>
            <a:r>
              <a:rPr lang="en-US" sz="1200" dirty="0" err="1">
                <a:latin typeface="Courier"/>
                <a:cs typeface="Courier"/>
              </a:rPr>
              <a:t>config_flags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latin typeface="Courier"/>
                <a:cs typeface="Courier"/>
              </a:rPr>
              <a:t>    </a:t>
            </a:r>
            <a:r>
              <a:rPr lang="en-US" sz="1200" dirty="0" smtClean="0">
                <a:latin typeface="Courier"/>
                <a:cs typeface="Courier"/>
              </a:rPr>
              <a:t>CALL </a:t>
            </a:r>
            <a:r>
              <a:rPr lang="en-US" sz="1200" dirty="0" err="1">
                <a:latin typeface="Courier"/>
                <a:cs typeface="Courier"/>
              </a:rPr>
              <a:t>med_after_solve_io</a:t>
            </a:r>
            <a:r>
              <a:rPr lang="en-US" sz="1200" dirty="0">
                <a:latin typeface="Courier"/>
                <a:cs typeface="Courier"/>
              </a:rPr>
              <a:t> ( grid , </a:t>
            </a:r>
            <a:r>
              <a:rPr lang="en-US" sz="1200" dirty="0" err="1">
                <a:latin typeface="Courier"/>
                <a:cs typeface="Courier"/>
              </a:rPr>
              <a:t>config_flags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</a:t>
            </a:r>
            <a:r>
              <a:rPr lang="en-US" sz="1200" dirty="0" err="1" smtClean="0">
                <a:latin typeface="Courier"/>
                <a:cs typeface="Courier"/>
              </a:rPr>
              <a:t>grid_ptr</a:t>
            </a:r>
            <a:r>
              <a:rPr lang="en-US" sz="1200" dirty="0" smtClean="0">
                <a:latin typeface="Courier"/>
                <a:cs typeface="Courier"/>
              </a:rPr>
              <a:t> </a:t>
            </a:r>
            <a:r>
              <a:rPr lang="en-US" sz="1200" dirty="0">
                <a:latin typeface="Courier"/>
                <a:cs typeface="Courier"/>
              </a:rPr>
              <a:t>=&gt; grid</a:t>
            </a: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recursive: advance nests to this time level (call integrate) ...</a:t>
            </a:r>
            <a:endParaRPr lang="en-US" sz="1200" dirty="0">
              <a:solidFill>
                <a:srgbClr val="C0504D"/>
              </a:solidFill>
              <a:latin typeface="Courier"/>
              <a:cs typeface="Courier"/>
            </a:endParaRP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  IF (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domain ending</a:t>
            </a:r>
            <a:r>
              <a:rPr lang="en-US" sz="1200" dirty="0" smtClean="0">
                <a:latin typeface="Courier"/>
                <a:cs typeface="Courier"/>
              </a:rPr>
              <a:t>) CALL </a:t>
            </a:r>
            <a:r>
              <a:rPr lang="en-US" sz="1200" dirty="0" err="1" smtClean="0">
                <a:latin typeface="Courier"/>
                <a:cs typeface="Courier"/>
              </a:rPr>
              <a:t>med_last_solve_io</a:t>
            </a:r>
            <a:r>
              <a:rPr lang="en-US" sz="1200" dirty="0" smtClean="0">
                <a:latin typeface="Courier"/>
                <a:cs typeface="Courier"/>
              </a:rPr>
              <a:t> ( grid , </a:t>
            </a:r>
            <a:r>
              <a:rPr lang="en-US" sz="1200" dirty="0" err="1" smtClean="0">
                <a:latin typeface="Courier"/>
                <a:cs typeface="Courier"/>
              </a:rPr>
              <a:t>config_flags</a:t>
            </a:r>
            <a:r>
              <a:rPr lang="en-US" sz="1200" dirty="0" smtClean="0">
                <a:latin typeface="Courier"/>
                <a:cs typeface="Courier"/>
              </a:rPr>
              <a:t>)</a:t>
            </a:r>
            <a:endParaRPr lang="en-US" sz="1200" dirty="0">
              <a:latin typeface="Courier"/>
              <a:cs typeface="Courier"/>
            </a:endParaRPr>
          </a:p>
          <a:p>
            <a:pPr>
              <a:lnSpc>
                <a:spcPct val="120000"/>
              </a:lnSpc>
            </a:pPr>
            <a:r>
              <a:rPr lang="en-US" sz="1200" dirty="0" smtClean="0">
                <a:latin typeface="Courier"/>
                <a:cs typeface="Courier"/>
              </a:rPr>
              <a:t>  END DO</a:t>
            </a:r>
          </a:p>
          <a:p>
            <a:r>
              <a:rPr lang="en-US" sz="1200" dirty="0" smtClean="0">
                <a:latin typeface="Courier"/>
                <a:cs typeface="Courier"/>
              </a:rPr>
              <a:t>END IF</a:t>
            </a:r>
            <a:endParaRPr lang="en-US" sz="1200" dirty="0">
              <a:latin typeface="Courier"/>
              <a:cs typeface="Courier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559009" y="2791993"/>
            <a:ext cx="3227141" cy="577740"/>
            <a:chOff x="5423679" y="2750349"/>
            <a:chExt cx="3227141" cy="577740"/>
          </a:xfrm>
        </p:grpSpPr>
        <p:sp>
          <p:nvSpPr>
            <p:cNvPr id="9" name="Rounded Rectangle 8"/>
            <p:cNvSpPr/>
            <p:nvPr/>
          </p:nvSpPr>
          <p:spPr>
            <a:xfrm>
              <a:off x="5933775" y="2750349"/>
              <a:ext cx="2717045" cy="577740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 dirty="0" smtClean="0">
                  <a:solidFill>
                    <a:schemeClr val="bg1"/>
                  </a:solidFill>
                </a:rPr>
                <a:t>input/output streams</a:t>
              </a:r>
            </a:p>
            <a:p>
              <a:pPr algn="ctr"/>
              <a:r>
                <a:rPr lang="en-US" sz="1600" i="1" dirty="0">
                  <a:solidFill>
                    <a:schemeClr val="bg1"/>
                  </a:solidFill>
                </a:rPr>
                <a:t>history &amp; restart data </a:t>
              </a:r>
              <a:r>
                <a:rPr lang="en-US" sz="1600" i="1" dirty="0" smtClean="0">
                  <a:solidFill>
                    <a:schemeClr val="bg1"/>
                  </a:solidFill>
                </a:rPr>
                <a:t>written</a:t>
              </a:r>
            </a:p>
          </p:txBody>
        </p:sp>
        <p:cxnSp>
          <p:nvCxnSpPr>
            <p:cNvPr id="11" name="Straight Arrow Connector 10"/>
            <p:cNvCxnSpPr>
              <a:stCxn id="9" idx="1"/>
            </p:cNvCxnSpPr>
            <p:nvPr/>
          </p:nvCxnSpPr>
          <p:spPr>
            <a:xfrm flipH="1">
              <a:off x="5423679" y="3039219"/>
              <a:ext cx="51009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6110745" y="1561589"/>
            <a:ext cx="2633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solidFill>
                  <a:schemeClr val="accent2"/>
                </a:solidFill>
              </a:rPr>
              <a:t>Check if done with domain</a:t>
            </a:r>
            <a:endParaRPr lang="en-US" sz="1600" i="1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5207000" y="1744133"/>
            <a:ext cx="862105" cy="8467"/>
          </a:xfrm>
          <a:prstGeom prst="straightConnector1">
            <a:avLst/>
          </a:prstGeom>
          <a:ln>
            <a:solidFill>
              <a:srgbClr val="C0504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435600" y="1979952"/>
            <a:ext cx="3308911" cy="338554"/>
            <a:chOff x="5435600" y="1979952"/>
            <a:chExt cx="3308911" cy="338554"/>
          </a:xfrm>
        </p:grpSpPr>
        <p:sp>
          <p:nvSpPr>
            <p:cNvPr id="15" name="TextBox 14"/>
            <p:cNvSpPr txBox="1"/>
            <p:nvPr/>
          </p:nvSpPr>
          <p:spPr>
            <a:xfrm>
              <a:off x="6110745" y="1979952"/>
              <a:ext cx="26337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smtClean="0">
                  <a:solidFill>
                    <a:schemeClr val="accent2"/>
                  </a:solidFill>
                </a:rPr>
                <a:t>Iterate forward until </a:t>
              </a:r>
              <a:r>
                <a:rPr lang="en-US" sz="1600" i="1" dirty="0" err="1" smtClean="0">
                  <a:solidFill>
                    <a:schemeClr val="accent2"/>
                  </a:solidFill>
                </a:rPr>
                <a:t>subtime</a:t>
              </a:r>
              <a:endParaRPr lang="en-US" sz="1600" i="1" dirty="0">
                <a:solidFill>
                  <a:schemeClr val="accent2"/>
                </a:solidFill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H="1">
              <a:off x="5435600" y="2175933"/>
              <a:ext cx="633506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4470400" y="3757955"/>
            <a:ext cx="4274111" cy="338554"/>
            <a:chOff x="4470400" y="1979952"/>
            <a:chExt cx="4274111" cy="338554"/>
          </a:xfrm>
        </p:grpSpPr>
        <p:sp>
          <p:nvSpPr>
            <p:cNvPr id="22" name="TextBox 21"/>
            <p:cNvSpPr txBox="1"/>
            <p:nvPr/>
          </p:nvSpPr>
          <p:spPr>
            <a:xfrm>
              <a:off x="6110745" y="1979952"/>
              <a:ext cx="26337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smtClean="0">
                  <a:solidFill>
                    <a:schemeClr val="accent2"/>
                  </a:solidFill>
                </a:rPr>
                <a:t>Solver: advance domain by </a:t>
              </a:r>
              <a:r>
                <a:rPr lang="en-US" sz="1600" i="1" dirty="0" err="1" smtClean="0">
                  <a:solidFill>
                    <a:schemeClr val="accent2"/>
                  </a:solidFill>
                </a:rPr>
                <a:t>dt</a:t>
              </a:r>
              <a:endParaRPr lang="en-US" sz="1600" i="1" dirty="0">
                <a:solidFill>
                  <a:schemeClr val="accent2"/>
                </a:solidFill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4470400" y="2175933"/>
              <a:ext cx="1598706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5435600" y="5290419"/>
            <a:ext cx="3308911" cy="338554"/>
            <a:chOff x="5435600" y="1979952"/>
            <a:chExt cx="3308911" cy="338554"/>
          </a:xfrm>
        </p:grpSpPr>
        <p:sp>
          <p:nvSpPr>
            <p:cNvPr id="26" name="TextBox 25"/>
            <p:cNvSpPr txBox="1"/>
            <p:nvPr/>
          </p:nvSpPr>
          <p:spPr>
            <a:xfrm>
              <a:off x="6110745" y="1979952"/>
              <a:ext cx="26337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smtClean="0">
                  <a:solidFill>
                    <a:schemeClr val="accent2"/>
                  </a:solidFill>
                </a:rPr>
                <a:t>Stub (compute time series)</a:t>
              </a:r>
              <a:endParaRPr lang="en-US" sz="1600" i="1" dirty="0">
                <a:solidFill>
                  <a:schemeClr val="accent2"/>
                </a:solidFill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H="1">
              <a:off x="5435600" y="2175933"/>
              <a:ext cx="633506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5477239" y="6238686"/>
            <a:ext cx="3308911" cy="338554"/>
            <a:chOff x="5435600" y="1979952"/>
            <a:chExt cx="3308911" cy="338554"/>
          </a:xfrm>
        </p:grpSpPr>
        <p:sp>
          <p:nvSpPr>
            <p:cNvPr id="29" name="TextBox 28"/>
            <p:cNvSpPr txBox="1"/>
            <p:nvPr/>
          </p:nvSpPr>
          <p:spPr>
            <a:xfrm>
              <a:off x="6110745" y="1979952"/>
              <a:ext cx="26337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smtClean="0">
                  <a:solidFill>
                    <a:schemeClr val="accent2"/>
                  </a:solidFill>
                </a:rPr>
                <a:t>Final history &amp; restart output</a:t>
              </a:r>
              <a:endParaRPr lang="en-US" sz="1600" i="1" dirty="0">
                <a:solidFill>
                  <a:schemeClr val="accent2"/>
                </a:solidFill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H="1" flipV="1">
              <a:off x="5435600" y="2048933"/>
              <a:ext cx="633506" cy="127001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6776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</a:t>
            </a:r>
            <a:r>
              <a:rPr lang="en-US" sz="2800" dirty="0">
                <a:cs typeface="Courier"/>
              </a:rPr>
              <a:t>sequence: </a:t>
            </a:r>
            <a:r>
              <a:rPr lang="en-US" sz="2800" dirty="0" smtClean="0">
                <a:cs typeface="Courier"/>
              </a:rPr>
              <a:t>WRF</a:t>
            </a:r>
            <a:endParaRPr lang="en-US" sz="2800" dirty="0"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65944" y="1382942"/>
            <a:ext cx="1905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wrf_run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8080" y="1101331"/>
            <a:ext cx="175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PROGRAM </a:t>
            </a:r>
            <a:r>
              <a:rPr lang="en-US" dirty="0" err="1" smtClean="0">
                <a:latin typeface="Courier"/>
                <a:cs typeface="Courier"/>
              </a:rPr>
              <a:t>wr</a:t>
            </a:r>
            <a:r>
              <a:rPr lang="en-US" dirty="0" err="1">
                <a:latin typeface="Courier"/>
                <a:cs typeface="Courier"/>
              </a:rPr>
              <a:t>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67443" y="1678002"/>
            <a:ext cx="299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integrate(grid)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726143" y="1742845"/>
            <a:ext cx="241300" cy="171910"/>
            <a:chOff x="1298575" y="1682338"/>
            <a:chExt cx="241300" cy="279812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5494478" y="1151935"/>
            <a:ext cx="26680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wrf.F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4478" y="1413720"/>
            <a:ext cx="28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module_wrf_top.F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94478" y="1654353"/>
            <a:ext cx="3244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frame/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module_integrate.F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80332" y="1976115"/>
            <a:ext cx="6653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med_before_solve_io</a:t>
            </a:r>
            <a:r>
              <a:rPr lang="en-US" dirty="0" smtClean="0">
                <a:latin typeface="Courier"/>
                <a:cs typeface="Courier"/>
              </a:rPr>
              <a:t>( grid , </a:t>
            </a:r>
            <a:r>
              <a:rPr lang="en-US" dirty="0" err="1" smtClean="0">
                <a:latin typeface="Courier"/>
                <a:cs typeface="Courier"/>
              </a:rPr>
              <a:t>config_flags</a:t>
            </a:r>
            <a:r>
              <a:rPr lang="en-US" dirty="0" smtClean="0">
                <a:latin typeface="Courier"/>
                <a:cs typeface="Courier"/>
              </a:rPr>
              <a:t> )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128310" y="2047334"/>
            <a:ext cx="241300" cy="152578"/>
            <a:chOff x="1298575" y="1682338"/>
            <a:chExt cx="241300" cy="279812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5494478" y="2262319"/>
            <a:ext cx="3539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share/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mediation_integrate.F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3" name="Rectangular Callout 2"/>
          <p:cNvSpPr/>
          <p:nvPr/>
        </p:nvSpPr>
        <p:spPr>
          <a:xfrm>
            <a:off x="965199" y="2617807"/>
            <a:ext cx="7948613" cy="4009792"/>
          </a:xfrm>
          <a:prstGeom prst="wedgeRectCallout">
            <a:avLst>
              <a:gd name="adj1" fmla="val -4718"/>
              <a:gd name="adj2" fmla="val -56897"/>
            </a:avLst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sz="1200" dirty="0">
                <a:latin typeface="Courier"/>
                <a:cs typeface="Courier"/>
              </a:rPr>
              <a:t>DO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dirty="0" err="1" smtClean="0">
                <a:latin typeface="Courier"/>
                <a:cs typeface="Courier"/>
              </a:rPr>
              <a:t>first_auxhist</a:t>
            </a:r>
            <a:r>
              <a:rPr lang="en-US" sz="1200" dirty="0" smtClean="0">
                <a:latin typeface="Courier"/>
                <a:cs typeface="Courier"/>
              </a:rPr>
              <a:t>, </a:t>
            </a:r>
            <a:r>
              <a:rPr lang="en-US" sz="1200" dirty="0" err="1" smtClean="0">
                <a:latin typeface="Courier"/>
                <a:cs typeface="Courier"/>
              </a:rPr>
              <a:t>last_auxhist</a:t>
            </a:r>
            <a:endParaRPr lang="en-US" sz="1200" dirty="0" smtClean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write history data ...</a:t>
            </a:r>
          </a:p>
          <a:p>
            <a:r>
              <a:rPr lang="en-US" sz="1200" dirty="0" smtClean="0">
                <a:latin typeface="Courier"/>
                <a:cs typeface="Courier"/>
              </a:rPr>
              <a:t>END DO</a:t>
            </a:r>
          </a:p>
          <a:p>
            <a:r>
              <a:rPr lang="en-US" sz="1200" dirty="0" smtClean="0">
                <a:latin typeface="Courier"/>
                <a:cs typeface="Courier"/>
              </a:rPr>
              <a:t>DO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dirty="0" err="1">
                <a:latin typeface="Courier"/>
                <a:cs typeface="Courier"/>
              </a:rPr>
              <a:t>first_auxinput</a:t>
            </a:r>
            <a:r>
              <a:rPr lang="en-US" sz="1200" dirty="0">
                <a:latin typeface="Courier"/>
                <a:cs typeface="Courier"/>
              </a:rPr>
              <a:t>, </a:t>
            </a:r>
            <a:r>
              <a:rPr lang="en-US" sz="1200" dirty="0" err="1">
                <a:latin typeface="Courier"/>
                <a:cs typeface="Courier"/>
              </a:rPr>
              <a:t>last_auxinput</a:t>
            </a:r>
            <a:endParaRPr lang="en-US" sz="1200" dirty="0">
              <a:latin typeface="Courier"/>
              <a:cs typeface="Courier"/>
            </a:endParaRPr>
          </a:p>
          <a:p>
            <a:pPr>
              <a:lnSpc>
                <a:spcPct val="80000"/>
              </a:lnSpc>
            </a:pPr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</a:t>
            </a:r>
            <a:endParaRPr lang="en-US" sz="1200" dirty="0">
              <a:solidFill>
                <a:srgbClr val="C0504D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#</a:t>
            </a:r>
            <a:r>
              <a:rPr lang="en-US" sz="1200" dirty="0" err="1">
                <a:solidFill>
                  <a:srgbClr val="C0504D"/>
                </a:solidFill>
                <a:latin typeface="Courier"/>
                <a:cs typeface="Courier"/>
              </a:rPr>
              <a:t>ifdef</a:t>
            </a:r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 TAMU_COUPLER</a:t>
            </a:r>
          </a:p>
          <a:p>
            <a:r>
              <a:rPr lang="en-US" sz="1200" dirty="0">
                <a:latin typeface="Courier"/>
                <a:cs typeface="Courier"/>
              </a:rPr>
              <a:t>! - Get ROMS SST</a:t>
            </a:r>
          </a:p>
          <a:p>
            <a:r>
              <a:rPr lang="en-US" sz="1200" dirty="0" smtClean="0">
                <a:latin typeface="Courier"/>
                <a:cs typeface="Courier"/>
              </a:rPr>
              <a:t>   ELSE </a:t>
            </a:r>
            <a:r>
              <a:rPr lang="en-US" sz="1200" dirty="0">
                <a:latin typeface="Courier"/>
                <a:cs typeface="Courier"/>
              </a:rPr>
              <a:t>IF(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.EQ. AUXINPUT4_ALARM ) THEN</a:t>
            </a:r>
          </a:p>
          <a:p>
            <a:r>
              <a:rPr lang="en-US" sz="1200" dirty="0">
                <a:latin typeface="Courier"/>
                <a:cs typeface="Courier"/>
              </a:rPr>
              <a:t>   </a:t>
            </a:r>
            <a:r>
              <a:rPr lang="en-US" sz="1200" dirty="0" smtClean="0">
                <a:latin typeface="Courier"/>
                <a:cs typeface="Courier"/>
              </a:rPr>
              <a:t>   IF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WRFU_AlarmIsRinging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grid%alarms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), 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=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 ) ) THEN</a:t>
            </a:r>
          </a:p>
          <a:p>
            <a:r>
              <a:rPr lang="en-US" sz="1200" dirty="0">
                <a:latin typeface="Courier"/>
                <a:cs typeface="Courier"/>
              </a:rPr>
              <a:t>      </a:t>
            </a:r>
            <a:r>
              <a:rPr lang="en-US" sz="1200" dirty="0" smtClean="0">
                <a:latin typeface="Courier"/>
                <a:cs typeface="Courier"/>
              </a:rPr>
              <a:t>   IF 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grid%coupling_import</a:t>
            </a:r>
            <a:r>
              <a:rPr lang="en-US" sz="1200" dirty="0">
                <a:latin typeface="Courier"/>
                <a:cs typeface="Courier"/>
              </a:rPr>
              <a:t> ) THEN</a:t>
            </a:r>
          </a:p>
          <a:p>
            <a:r>
              <a:rPr lang="en-US" sz="1200" dirty="0" smtClean="0">
                <a:latin typeface="Courier"/>
                <a:cs typeface="Courier"/>
              </a:rPr>
              <a:t>            </a:t>
            </a:r>
            <a:r>
              <a:rPr lang="en-US" sz="1200" b="1" dirty="0" smtClean="0">
                <a:solidFill>
                  <a:schemeClr val="accent2"/>
                </a:solidFill>
                <a:latin typeface="Courier"/>
                <a:cs typeface="Courier"/>
              </a:rPr>
              <a:t>CALL </a:t>
            </a:r>
            <a:r>
              <a:rPr lang="en-US" sz="1200" b="1" dirty="0" err="1">
                <a:solidFill>
                  <a:schemeClr val="accent2"/>
                </a:solidFill>
                <a:latin typeface="Courier"/>
                <a:cs typeface="Courier"/>
              </a:rPr>
              <a:t>med_read_roms_sst</a:t>
            </a:r>
            <a:r>
              <a:rPr lang="en-US" sz="1200" b="1" dirty="0">
                <a:solidFill>
                  <a:schemeClr val="accent2"/>
                </a:solidFill>
                <a:latin typeface="Courier"/>
                <a:cs typeface="Courier"/>
              </a:rPr>
              <a:t> ( grid , </a:t>
            </a:r>
            <a:r>
              <a:rPr lang="en-US" sz="1200" b="1" dirty="0" err="1">
                <a:solidFill>
                  <a:schemeClr val="accent2"/>
                </a:solidFill>
                <a:latin typeface="Courier"/>
                <a:cs typeface="Courier"/>
              </a:rPr>
              <a:t>config_flags</a:t>
            </a:r>
            <a:r>
              <a:rPr lang="en-US" sz="1200" b="1" dirty="0">
                <a:solidFill>
                  <a:schemeClr val="accent2"/>
                </a:solidFill>
                <a:latin typeface="Courier"/>
                <a:cs typeface="Courier"/>
              </a:rPr>
              <a:t> </a:t>
            </a:r>
            <a:r>
              <a:rPr lang="en-US" sz="1200" b="1" dirty="0" smtClean="0">
                <a:solidFill>
                  <a:schemeClr val="accent2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ELSE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        </a:t>
            </a:r>
            <a:r>
              <a:rPr lang="en-US" sz="1200" dirty="0" smtClean="0">
                <a:latin typeface="Courier"/>
                <a:cs typeface="Courier"/>
              </a:rPr>
              <a:t> CALL </a:t>
            </a:r>
            <a:r>
              <a:rPr lang="en-US" sz="1200" dirty="0" err="1">
                <a:latin typeface="Courier"/>
                <a:cs typeface="Courier"/>
              </a:rPr>
              <a:t>wrf_debug</a:t>
            </a:r>
            <a:r>
              <a:rPr lang="en-US" sz="1200" dirty="0">
                <a:latin typeface="Courier"/>
                <a:cs typeface="Courier"/>
              </a:rPr>
              <a:t>(0,' Skipping </a:t>
            </a:r>
            <a:r>
              <a:rPr lang="en-US" sz="1200" dirty="0" smtClean="0">
                <a:latin typeface="Courier"/>
                <a:cs typeface="Courier"/>
              </a:rPr>
              <a:t>SSTs'</a:t>
            </a:r>
            <a:r>
              <a:rPr lang="en-US" sz="1200" dirty="0"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latin typeface="Courier"/>
                <a:cs typeface="Courier"/>
              </a:rPr>
              <a:t>         ENDIF</a:t>
            </a:r>
          </a:p>
          <a:p>
            <a:r>
              <a:rPr lang="en-US" sz="1200" dirty="0">
                <a:latin typeface="Courier"/>
                <a:cs typeface="Courier"/>
              </a:rPr>
              <a:t>         CALL </a:t>
            </a:r>
            <a:r>
              <a:rPr lang="en-US" sz="1200" dirty="0" err="1">
                <a:latin typeface="Courier"/>
                <a:cs typeface="Courier"/>
              </a:rPr>
              <a:t>WRFU_AlarmRingerOff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grid%alarms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), 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=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r>
              <a:rPr lang="en-US" sz="1200" dirty="0">
                <a:latin typeface="Courier"/>
                <a:cs typeface="Courier"/>
              </a:rPr>
              <a:t>      </a:t>
            </a:r>
            <a:r>
              <a:rPr lang="en-US" sz="1200" dirty="0" smtClean="0">
                <a:latin typeface="Courier"/>
                <a:cs typeface="Courier"/>
              </a:rPr>
              <a:t>ENDIF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#</a:t>
            </a:r>
            <a:r>
              <a:rPr lang="en-US" sz="1200" dirty="0" err="1" smtClean="0">
                <a:solidFill>
                  <a:srgbClr val="C0504D"/>
                </a:solidFill>
                <a:latin typeface="Courier"/>
                <a:cs typeface="Courier"/>
              </a:rPr>
              <a:t>endif</a:t>
            </a:r>
            <a:endParaRPr lang="en-US" sz="1200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 ELSE IF ( ... ) THEN</a:t>
            </a:r>
          </a:p>
          <a:p>
            <a:pPr>
              <a:lnSpc>
                <a:spcPct val="60000"/>
              </a:lnSpc>
            </a:pP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</a:t>
            </a: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</a:p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END DO</a:t>
            </a:r>
          </a:p>
          <a:p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write restart data ...</a:t>
            </a:r>
          </a:p>
          <a:p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look for boundary data ...</a:t>
            </a:r>
            <a:endParaRPr lang="en-US" sz="1200" dirty="0">
              <a:solidFill>
                <a:srgbClr val="C0504D"/>
              </a:solidFill>
              <a:latin typeface="Courier"/>
              <a:cs typeface="Courier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493933" y="4290595"/>
            <a:ext cx="2275940" cy="577740"/>
            <a:chOff x="4128206" y="2750349"/>
            <a:chExt cx="4522614" cy="577740"/>
          </a:xfrm>
        </p:grpSpPr>
        <p:sp>
          <p:nvSpPr>
            <p:cNvPr id="31" name="Rounded Rectangle 30"/>
            <p:cNvSpPr/>
            <p:nvPr/>
          </p:nvSpPr>
          <p:spPr>
            <a:xfrm>
              <a:off x="5933775" y="2750349"/>
              <a:ext cx="2717045" cy="577740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 dirty="0" smtClean="0">
                  <a:solidFill>
                    <a:schemeClr val="bg1"/>
                  </a:solidFill>
                </a:rPr>
                <a:t>Input SSTs</a:t>
              </a:r>
            </a:p>
          </p:txBody>
        </p:sp>
        <p:cxnSp>
          <p:nvCxnSpPr>
            <p:cNvPr id="32" name="Straight Arrow Connector 31"/>
            <p:cNvCxnSpPr>
              <a:stCxn id="31" idx="1"/>
            </p:cNvCxnSpPr>
            <p:nvPr/>
          </p:nvCxnSpPr>
          <p:spPr>
            <a:xfrm flipH="1">
              <a:off x="4128206" y="3039219"/>
              <a:ext cx="180556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1319354" y="1413720"/>
            <a:ext cx="241300" cy="171910"/>
            <a:chOff x="1298575" y="1682338"/>
            <a:chExt cx="241300" cy="279812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0217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92"/>
            <a:ext cx="8913813" cy="797648"/>
          </a:xfrm>
        </p:spPr>
        <p:txBody>
          <a:bodyPr>
            <a:normAutofit/>
          </a:bodyPr>
          <a:lstStyle/>
          <a:p>
            <a:r>
              <a:rPr lang="en-US" sz="2800" dirty="0" smtClean="0">
                <a:cs typeface="Courier"/>
              </a:rPr>
              <a:t>Subroutine call </a:t>
            </a:r>
            <a:r>
              <a:rPr lang="en-US" sz="2800" dirty="0">
                <a:cs typeface="Courier"/>
              </a:rPr>
              <a:t>sequence: </a:t>
            </a:r>
            <a:r>
              <a:rPr lang="en-US" sz="2800" dirty="0" smtClean="0">
                <a:cs typeface="Courier"/>
              </a:rPr>
              <a:t>WRF</a:t>
            </a:r>
            <a:endParaRPr lang="en-US" sz="2800" dirty="0"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65944" y="1382942"/>
            <a:ext cx="1905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wrf_run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8080" y="1101331"/>
            <a:ext cx="1755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PROGRAM </a:t>
            </a:r>
            <a:r>
              <a:rPr lang="en-US" dirty="0" err="1" smtClean="0">
                <a:latin typeface="Courier"/>
                <a:cs typeface="Courier"/>
              </a:rPr>
              <a:t>wr</a:t>
            </a:r>
            <a:r>
              <a:rPr lang="en-US" dirty="0" err="1">
                <a:latin typeface="Courier"/>
                <a:cs typeface="Courier"/>
              </a:rPr>
              <a:t>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67443" y="1678002"/>
            <a:ext cx="2994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integrate(grid)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726143" y="1742845"/>
            <a:ext cx="241300" cy="171910"/>
            <a:chOff x="1298575" y="1682338"/>
            <a:chExt cx="241300" cy="279812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5494478" y="1151935"/>
            <a:ext cx="26680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wrf.F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494478" y="1413720"/>
            <a:ext cx="2870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main/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module_wrf_top.F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94478" y="1654353"/>
            <a:ext cx="32448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frame/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module_integrate.F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80332" y="1976115"/>
            <a:ext cx="6653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call </a:t>
            </a:r>
            <a:r>
              <a:rPr lang="en-US" dirty="0" err="1" smtClean="0">
                <a:latin typeface="Courier"/>
                <a:cs typeface="Courier"/>
              </a:rPr>
              <a:t>med_before_solve_io</a:t>
            </a:r>
            <a:r>
              <a:rPr lang="en-US" dirty="0" smtClean="0">
                <a:latin typeface="Courier"/>
                <a:cs typeface="Courier"/>
              </a:rPr>
              <a:t>( grid , </a:t>
            </a:r>
            <a:r>
              <a:rPr lang="en-US" dirty="0" err="1" smtClean="0">
                <a:latin typeface="Courier"/>
                <a:cs typeface="Courier"/>
              </a:rPr>
              <a:t>config_flags</a:t>
            </a:r>
            <a:r>
              <a:rPr lang="en-US" dirty="0" smtClean="0">
                <a:latin typeface="Courier"/>
                <a:cs typeface="Courier"/>
              </a:rPr>
              <a:t> )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128310" y="2047334"/>
            <a:ext cx="241300" cy="152578"/>
            <a:chOff x="1298575" y="1682338"/>
            <a:chExt cx="241300" cy="279812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5494478" y="2262319"/>
            <a:ext cx="3539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share/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ourier"/>
                <a:cs typeface="Courier"/>
              </a:rPr>
              <a:t>mediation_integrate.F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3" name="Rectangular Callout 2"/>
          <p:cNvSpPr/>
          <p:nvPr/>
        </p:nvSpPr>
        <p:spPr>
          <a:xfrm>
            <a:off x="965199" y="2617807"/>
            <a:ext cx="7948613" cy="4009792"/>
          </a:xfrm>
          <a:prstGeom prst="wedgeRectCallout">
            <a:avLst>
              <a:gd name="adj1" fmla="val -4718"/>
              <a:gd name="adj2" fmla="val -56897"/>
            </a:avLst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sz="1200" dirty="0">
                <a:latin typeface="Courier"/>
                <a:cs typeface="Courier"/>
              </a:rPr>
              <a:t>DO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dirty="0" err="1" smtClean="0">
                <a:latin typeface="Courier"/>
                <a:cs typeface="Courier"/>
              </a:rPr>
              <a:t>first_auxhist</a:t>
            </a:r>
            <a:r>
              <a:rPr lang="en-US" sz="1200" dirty="0" smtClean="0">
                <a:latin typeface="Courier"/>
                <a:cs typeface="Courier"/>
              </a:rPr>
              <a:t>, </a:t>
            </a:r>
            <a:r>
              <a:rPr lang="en-US" sz="1200" dirty="0" err="1" smtClean="0">
                <a:latin typeface="Courier"/>
                <a:cs typeface="Courier"/>
              </a:rPr>
              <a:t>last_auxhist</a:t>
            </a:r>
            <a:endParaRPr lang="en-US" sz="1200" dirty="0" smtClean="0">
              <a:latin typeface="Courier"/>
              <a:cs typeface="Courier"/>
            </a:endParaRPr>
          </a:p>
          <a:p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write history data ...</a:t>
            </a:r>
          </a:p>
          <a:p>
            <a:r>
              <a:rPr lang="en-US" sz="1200" dirty="0" smtClean="0">
                <a:latin typeface="Courier"/>
                <a:cs typeface="Courier"/>
              </a:rPr>
              <a:t>END DO</a:t>
            </a:r>
          </a:p>
          <a:p>
            <a:r>
              <a:rPr lang="en-US" sz="1200" dirty="0" smtClean="0">
                <a:latin typeface="Courier"/>
                <a:cs typeface="Courier"/>
              </a:rPr>
              <a:t>DO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= </a:t>
            </a:r>
            <a:r>
              <a:rPr lang="en-US" sz="1200" dirty="0" err="1">
                <a:latin typeface="Courier"/>
                <a:cs typeface="Courier"/>
              </a:rPr>
              <a:t>first_auxinput</a:t>
            </a:r>
            <a:r>
              <a:rPr lang="en-US" sz="1200" dirty="0">
                <a:latin typeface="Courier"/>
                <a:cs typeface="Courier"/>
              </a:rPr>
              <a:t>, </a:t>
            </a:r>
            <a:r>
              <a:rPr lang="en-US" sz="1200" dirty="0" err="1">
                <a:latin typeface="Courier"/>
                <a:cs typeface="Courier"/>
              </a:rPr>
              <a:t>last_auxinput</a:t>
            </a:r>
            <a:endParaRPr lang="en-US" sz="1200" dirty="0">
              <a:latin typeface="Courier"/>
              <a:cs typeface="Courier"/>
            </a:endParaRPr>
          </a:p>
          <a:p>
            <a:pPr>
              <a:lnSpc>
                <a:spcPct val="80000"/>
              </a:lnSpc>
            </a:pPr>
            <a:r>
              <a:rPr lang="en-US" sz="1200" dirty="0" smtClean="0"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</a:t>
            </a:r>
            <a:endParaRPr lang="en-US" sz="1200" dirty="0">
              <a:solidFill>
                <a:srgbClr val="C0504D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#</a:t>
            </a:r>
            <a:r>
              <a:rPr lang="en-US" sz="1200" dirty="0" err="1">
                <a:solidFill>
                  <a:srgbClr val="C0504D"/>
                </a:solidFill>
                <a:latin typeface="Courier"/>
                <a:cs typeface="Courier"/>
              </a:rPr>
              <a:t>ifdef</a:t>
            </a:r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 TAMU_COUPLER</a:t>
            </a:r>
          </a:p>
          <a:p>
            <a:r>
              <a:rPr lang="en-US" sz="1200" dirty="0">
                <a:latin typeface="Courier"/>
                <a:cs typeface="Courier"/>
              </a:rPr>
              <a:t>! - Get ROMS SST</a:t>
            </a:r>
          </a:p>
          <a:p>
            <a:r>
              <a:rPr lang="en-US" sz="1200" dirty="0" smtClean="0">
                <a:latin typeface="Courier"/>
                <a:cs typeface="Courier"/>
              </a:rPr>
              <a:t>   ELSE </a:t>
            </a:r>
            <a:r>
              <a:rPr lang="en-US" sz="1200" dirty="0">
                <a:latin typeface="Courier"/>
                <a:cs typeface="Courier"/>
              </a:rPr>
              <a:t>IF(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.EQ. AUXINPUT4_ALARM ) THEN</a:t>
            </a:r>
          </a:p>
          <a:p>
            <a:r>
              <a:rPr lang="en-US" sz="1200" dirty="0">
                <a:latin typeface="Courier"/>
                <a:cs typeface="Courier"/>
              </a:rPr>
              <a:t>   </a:t>
            </a:r>
            <a:r>
              <a:rPr lang="en-US" sz="1200" dirty="0" smtClean="0">
                <a:latin typeface="Courier"/>
                <a:cs typeface="Courier"/>
              </a:rPr>
              <a:t>   IF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WRFU_AlarmIsRinging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grid%alarms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), 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=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 ) ) THEN</a:t>
            </a:r>
          </a:p>
          <a:p>
            <a:r>
              <a:rPr lang="en-US" sz="1200" dirty="0">
                <a:latin typeface="Courier"/>
                <a:cs typeface="Courier"/>
              </a:rPr>
              <a:t>      </a:t>
            </a:r>
            <a:r>
              <a:rPr lang="en-US" sz="1200" dirty="0" smtClean="0">
                <a:latin typeface="Courier"/>
                <a:cs typeface="Courier"/>
              </a:rPr>
              <a:t>   IF 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grid%coupling_import</a:t>
            </a:r>
            <a:r>
              <a:rPr lang="en-US" sz="1200" dirty="0">
                <a:latin typeface="Courier"/>
                <a:cs typeface="Courier"/>
              </a:rPr>
              <a:t> ) THEN</a:t>
            </a:r>
          </a:p>
          <a:p>
            <a:r>
              <a:rPr lang="en-US" sz="1200" dirty="0" smtClean="0">
                <a:latin typeface="Courier"/>
                <a:cs typeface="Courier"/>
              </a:rPr>
              <a:t>            </a:t>
            </a:r>
            <a:r>
              <a:rPr lang="en-US" sz="1200" b="1" dirty="0" smtClean="0">
                <a:solidFill>
                  <a:schemeClr val="accent2"/>
                </a:solidFill>
                <a:latin typeface="Courier"/>
                <a:cs typeface="Courier"/>
              </a:rPr>
              <a:t>CALL </a:t>
            </a:r>
            <a:r>
              <a:rPr lang="en-US" sz="1200" b="1" dirty="0" err="1">
                <a:solidFill>
                  <a:schemeClr val="accent2"/>
                </a:solidFill>
                <a:latin typeface="Courier"/>
                <a:cs typeface="Courier"/>
              </a:rPr>
              <a:t>med_read_roms_sst</a:t>
            </a:r>
            <a:r>
              <a:rPr lang="en-US" sz="1200" b="1" dirty="0">
                <a:solidFill>
                  <a:schemeClr val="accent2"/>
                </a:solidFill>
                <a:latin typeface="Courier"/>
                <a:cs typeface="Courier"/>
              </a:rPr>
              <a:t> ( grid , </a:t>
            </a:r>
            <a:r>
              <a:rPr lang="en-US" sz="1200" b="1" dirty="0" err="1">
                <a:solidFill>
                  <a:schemeClr val="accent2"/>
                </a:solidFill>
                <a:latin typeface="Courier"/>
                <a:cs typeface="Courier"/>
              </a:rPr>
              <a:t>config_flags</a:t>
            </a:r>
            <a:r>
              <a:rPr lang="en-US" sz="1200" b="1" dirty="0">
                <a:solidFill>
                  <a:schemeClr val="accent2"/>
                </a:solidFill>
                <a:latin typeface="Courier"/>
                <a:cs typeface="Courier"/>
              </a:rPr>
              <a:t> </a:t>
            </a:r>
            <a:r>
              <a:rPr lang="en-US" sz="1200" b="1" dirty="0" smtClean="0">
                <a:solidFill>
                  <a:schemeClr val="accent2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latin typeface="Courier"/>
                <a:cs typeface="Courier"/>
              </a:rPr>
              <a:t> </a:t>
            </a:r>
            <a:r>
              <a:rPr lang="en-US" sz="1200" dirty="0" smtClean="0">
                <a:latin typeface="Courier"/>
                <a:cs typeface="Courier"/>
              </a:rPr>
              <a:t>        ELSE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         </a:t>
            </a:r>
            <a:r>
              <a:rPr lang="en-US" sz="1200" dirty="0" smtClean="0">
                <a:latin typeface="Courier"/>
                <a:cs typeface="Courier"/>
              </a:rPr>
              <a:t> CALL </a:t>
            </a:r>
            <a:r>
              <a:rPr lang="en-US" sz="1200" dirty="0" err="1">
                <a:latin typeface="Courier"/>
                <a:cs typeface="Courier"/>
              </a:rPr>
              <a:t>wrf_debug</a:t>
            </a:r>
            <a:r>
              <a:rPr lang="en-US" sz="1200" dirty="0">
                <a:latin typeface="Courier"/>
                <a:cs typeface="Courier"/>
              </a:rPr>
              <a:t>(0,' Skipping </a:t>
            </a:r>
            <a:r>
              <a:rPr lang="en-US" sz="1200" dirty="0" smtClean="0">
                <a:latin typeface="Courier"/>
                <a:cs typeface="Courier"/>
              </a:rPr>
              <a:t>SSTs'</a:t>
            </a:r>
            <a:r>
              <a:rPr lang="en-US" sz="1200" dirty="0"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latin typeface="Courier"/>
                <a:cs typeface="Courier"/>
              </a:rPr>
              <a:t>         ENDIF</a:t>
            </a:r>
          </a:p>
          <a:p>
            <a:r>
              <a:rPr lang="en-US" sz="1200" dirty="0">
                <a:latin typeface="Courier"/>
                <a:cs typeface="Courier"/>
              </a:rPr>
              <a:t>         CALL </a:t>
            </a:r>
            <a:r>
              <a:rPr lang="en-US" sz="1200" dirty="0" err="1">
                <a:latin typeface="Courier"/>
                <a:cs typeface="Courier"/>
              </a:rPr>
              <a:t>WRFU_AlarmRingerOff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grid%alarms</a:t>
            </a:r>
            <a:r>
              <a:rPr lang="en-US" sz="1200" dirty="0">
                <a:latin typeface="Courier"/>
                <a:cs typeface="Courier"/>
              </a:rPr>
              <a:t>( </a:t>
            </a:r>
            <a:r>
              <a:rPr lang="en-US" sz="1200" dirty="0" err="1">
                <a:latin typeface="Courier"/>
                <a:cs typeface="Courier"/>
              </a:rPr>
              <a:t>ialarm</a:t>
            </a:r>
            <a:r>
              <a:rPr lang="en-US" sz="1200" dirty="0">
                <a:latin typeface="Courier"/>
                <a:cs typeface="Courier"/>
              </a:rPr>
              <a:t> ), 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=</a:t>
            </a:r>
            <a:r>
              <a:rPr lang="en-US" sz="1200" dirty="0" err="1">
                <a:latin typeface="Courier"/>
                <a:cs typeface="Courier"/>
              </a:rPr>
              <a:t>rc</a:t>
            </a:r>
            <a:r>
              <a:rPr lang="en-US" sz="1200" dirty="0">
                <a:latin typeface="Courier"/>
                <a:cs typeface="Courier"/>
              </a:rPr>
              <a:t> )</a:t>
            </a:r>
          </a:p>
          <a:p>
            <a:r>
              <a:rPr lang="en-US" sz="1200" dirty="0">
                <a:latin typeface="Courier"/>
                <a:cs typeface="Courier"/>
              </a:rPr>
              <a:t>      </a:t>
            </a:r>
            <a:r>
              <a:rPr lang="en-US" sz="1200" dirty="0" smtClean="0">
                <a:latin typeface="Courier"/>
                <a:cs typeface="Courier"/>
              </a:rPr>
              <a:t>ENDIF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C0504D"/>
                </a:solidFill>
                <a:latin typeface="Courier"/>
                <a:cs typeface="Courier"/>
              </a:rPr>
              <a:t>#</a:t>
            </a:r>
            <a:r>
              <a:rPr lang="en-US" sz="1200" dirty="0" err="1" smtClean="0">
                <a:solidFill>
                  <a:srgbClr val="C0504D"/>
                </a:solidFill>
                <a:latin typeface="Courier"/>
                <a:cs typeface="Courier"/>
              </a:rPr>
              <a:t>endif</a:t>
            </a:r>
            <a:endParaRPr lang="en-US" sz="1200" dirty="0" smtClean="0">
              <a:solidFill>
                <a:srgbClr val="C0504D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 ELSE IF ( ... ) THEN</a:t>
            </a:r>
          </a:p>
          <a:p>
            <a:pPr>
              <a:lnSpc>
                <a:spcPct val="60000"/>
              </a:lnSpc>
            </a:pP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 </a:t>
            </a:r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</a:t>
            </a: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</a:p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END DO</a:t>
            </a:r>
          </a:p>
          <a:p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write restart data ...</a:t>
            </a:r>
          </a:p>
          <a:p>
            <a:r>
              <a:rPr lang="en-US" sz="1200" dirty="0" smtClean="0">
                <a:solidFill>
                  <a:srgbClr val="C0504D"/>
                </a:solidFill>
                <a:latin typeface="Courier"/>
                <a:cs typeface="Courier"/>
              </a:rPr>
              <a:t>... look for boundary data ...</a:t>
            </a:r>
            <a:endParaRPr lang="en-US" sz="1200" dirty="0">
              <a:solidFill>
                <a:srgbClr val="C0504D"/>
              </a:solidFill>
              <a:latin typeface="Courier"/>
              <a:cs typeface="Courier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493933" y="4290595"/>
            <a:ext cx="2275940" cy="577740"/>
            <a:chOff x="4128206" y="2750349"/>
            <a:chExt cx="4522614" cy="577740"/>
          </a:xfrm>
        </p:grpSpPr>
        <p:sp>
          <p:nvSpPr>
            <p:cNvPr id="31" name="Rounded Rectangle 30"/>
            <p:cNvSpPr/>
            <p:nvPr/>
          </p:nvSpPr>
          <p:spPr>
            <a:xfrm>
              <a:off x="5933775" y="2750349"/>
              <a:ext cx="2717045" cy="577740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i="1" dirty="0" smtClean="0">
                  <a:solidFill>
                    <a:schemeClr val="bg1"/>
                  </a:solidFill>
                </a:rPr>
                <a:t>Input SSTs</a:t>
              </a:r>
            </a:p>
          </p:txBody>
        </p:sp>
        <p:cxnSp>
          <p:nvCxnSpPr>
            <p:cNvPr id="32" name="Straight Arrow Connector 31"/>
            <p:cNvCxnSpPr>
              <a:stCxn id="31" idx="1"/>
            </p:cNvCxnSpPr>
            <p:nvPr/>
          </p:nvCxnSpPr>
          <p:spPr>
            <a:xfrm flipH="1">
              <a:off x="4128206" y="3039219"/>
              <a:ext cx="180556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1319354" y="1413720"/>
            <a:ext cx="241300" cy="171910"/>
            <a:chOff x="1298575" y="1682338"/>
            <a:chExt cx="241300" cy="279812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1298575" y="1949450"/>
              <a:ext cx="241300" cy="0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301750" y="1682338"/>
              <a:ext cx="0" cy="27981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4004733" y="2675463"/>
            <a:ext cx="4765140" cy="635000"/>
            <a:chOff x="4004733" y="2760133"/>
            <a:chExt cx="4765140" cy="635000"/>
          </a:xfrm>
        </p:grpSpPr>
        <p:sp>
          <p:nvSpPr>
            <p:cNvPr id="5" name="Rounded Rectangle 4"/>
            <p:cNvSpPr/>
            <p:nvPr/>
          </p:nvSpPr>
          <p:spPr>
            <a:xfrm>
              <a:off x="6350000" y="2760133"/>
              <a:ext cx="2419873" cy="635000"/>
            </a:xfrm>
            <a:prstGeom prst="round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1600" i="1" dirty="0" smtClean="0"/>
                <a:t>Output surface fluxes data</a:t>
              </a:r>
              <a:endParaRPr lang="en-US" sz="1600" i="1" dirty="0"/>
            </a:p>
          </p:txBody>
        </p:sp>
        <p:cxnSp>
          <p:nvCxnSpPr>
            <p:cNvPr id="9" name="Straight Arrow Connector 8"/>
            <p:cNvCxnSpPr>
              <a:endCxn id="5" idx="1"/>
            </p:cNvCxnSpPr>
            <p:nvPr/>
          </p:nvCxnSpPr>
          <p:spPr>
            <a:xfrm>
              <a:off x="4004733" y="3077633"/>
              <a:ext cx="2345267" cy="0"/>
            </a:xfrm>
            <a:prstGeom prst="straightConnector1">
              <a:avLst/>
            </a:prstGeom>
            <a:ln>
              <a:solidFill>
                <a:srgbClr val="C0504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0787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Input: ROMS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07195" y="1499975"/>
            <a:ext cx="8006618" cy="5123996"/>
          </a:xfrm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MyAppCPP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=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TAMU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TAMU_start_year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1981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TAMU_start_month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05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TAMU_start_day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01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TAMU_start_hour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TAMU_start_minute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TAMU_start_second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00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TAMU_coupling_interval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60</a:t>
            </a:r>
            <a:endParaRPr lang="en-US" dirty="0">
              <a:solidFill>
                <a:schemeClr val="accent2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TAMU_coupling_delay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0</a:t>
            </a:r>
            <a:endParaRPr lang="en-US" dirty="0">
              <a:solidFill>
                <a:srgbClr val="C0504D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TAMU_coupling_import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TAMU_coupling_export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T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TAMU_grid_input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wrfinput_d01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TAMU_input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cpl_flx.nc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TAMU_output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= 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cpl_sst.nc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837758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62192"/>
            <a:ext cx="8913813" cy="914400"/>
          </a:xfrm>
        </p:spPr>
        <p:txBody>
          <a:bodyPr/>
          <a:lstStyle/>
          <a:p>
            <a:r>
              <a:rPr lang="en-US" dirty="0" smtClean="0"/>
              <a:t>Input: WRF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07195" y="1499975"/>
            <a:ext cx="8006618" cy="5123996"/>
          </a:xfrm>
          <a:ln>
            <a:solidFill>
              <a:schemeClr val="accent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&amp;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time_control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 smtClean="0">
                <a:solidFill>
                  <a:schemeClr val="tx1"/>
                </a:solidFill>
                <a:latin typeface="Courier"/>
                <a:cs typeface="Courier"/>
              </a:rPr>
              <a:t> io_form_auxinput4 = 2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dirty="0" smtClean="0">
                <a:solidFill>
                  <a:schemeClr val="tx1"/>
                </a:solidFill>
                <a:latin typeface="Courier"/>
                <a:cs typeface="Courier"/>
              </a:rPr>
              <a:t> io_form_auxhist5  = </a:t>
            </a:r>
            <a:r>
              <a:rPr lang="fr-FR" dirty="0">
                <a:solidFill>
                  <a:schemeClr val="tx1"/>
                </a:solidFill>
                <a:latin typeface="Courier"/>
                <a:cs typeface="Courier"/>
              </a:rPr>
              <a:t>2</a:t>
            </a:r>
            <a:endParaRPr lang="fr-FR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r-FR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fr-FR" dirty="0" smtClean="0">
                <a:solidFill>
                  <a:schemeClr val="tx1"/>
                </a:solidFill>
                <a:latin typeface="Courier"/>
                <a:cs typeface="Courier"/>
              </a:rPr>
              <a:t>auxinput4_inname  = </a:t>
            </a:r>
            <a:r>
              <a:rPr lang="fr-FR" dirty="0">
                <a:solidFill>
                  <a:schemeClr val="tx1"/>
                </a:solidFill>
                <a:latin typeface="Courier"/>
                <a:cs typeface="Courier"/>
              </a:rPr>
              <a:t>"</a:t>
            </a:r>
            <a:r>
              <a:rPr lang="fr-FR" dirty="0" err="1" smtClean="0">
                <a:solidFill>
                  <a:schemeClr val="tx1"/>
                </a:solidFill>
                <a:latin typeface="Courier"/>
                <a:cs typeface="Courier"/>
              </a:rPr>
              <a:t>cpl_sst.nc</a:t>
            </a:r>
            <a:r>
              <a:rPr lang="fr-FR" dirty="0" smtClean="0">
                <a:solidFill>
                  <a:schemeClr val="tx1"/>
                </a:solidFill>
                <a:latin typeface="Courier"/>
                <a:cs typeface="Courier"/>
              </a:rPr>
              <a:t>"</a:t>
            </a:r>
            <a:endParaRPr lang="fr-FR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r-FR" dirty="0" smtClean="0">
                <a:solidFill>
                  <a:schemeClr val="tx1"/>
                </a:solidFill>
                <a:latin typeface="Courier"/>
                <a:cs typeface="Courier"/>
              </a:rPr>
              <a:t> auxhist5_outname  = </a:t>
            </a:r>
            <a:r>
              <a:rPr lang="fr-FR" dirty="0">
                <a:solidFill>
                  <a:schemeClr val="tx1"/>
                </a:solidFill>
                <a:latin typeface="Courier"/>
                <a:cs typeface="Courier"/>
              </a:rPr>
              <a:t>"</a:t>
            </a:r>
            <a:r>
              <a:rPr lang="fr-FR" dirty="0" err="1">
                <a:solidFill>
                  <a:schemeClr val="tx1"/>
                </a:solidFill>
                <a:latin typeface="Courier"/>
                <a:cs typeface="Courier"/>
              </a:rPr>
              <a:t>cpl_flx.nc</a:t>
            </a:r>
            <a:r>
              <a:rPr lang="fr-FR" dirty="0">
                <a:solidFill>
                  <a:schemeClr val="tx1"/>
                </a:solidFill>
                <a:latin typeface="Courier"/>
                <a:cs typeface="Courier"/>
              </a:rPr>
              <a:t>"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/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&amp;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roms_coupling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coupling_interval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= 60,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coupling_import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  = .true.,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coupling_export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   = .true.,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import_max_attempts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= 100,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/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730514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2">
              <a:alpha val="70000"/>
            </a:schemeClr>
          </a:solidFill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2">
              <a:lumMod val="40000"/>
              <a:lumOff val="60000"/>
              <a:alpha val="35000"/>
            </a:schemeClr>
          </a:solidFill>
        </p:spPr>
        <p:txBody>
          <a:bodyPr/>
          <a:lstStyle/>
          <a:p>
            <a:r>
              <a:rPr lang="en-US" dirty="0" smtClean="0"/>
              <a:t>CRCM hurricane simulations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66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9847"/>
            <a:ext cx="8913813" cy="9144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Ocean/Atmosphere interaction along the path of a hurricane at 9km resolution</a:t>
            </a:r>
            <a:endParaRPr lang="en-US" sz="2400" dirty="0"/>
          </a:p>
        </p:txBody>
      </p:sp>
      <p:pic>
        <p:nvPicPr>
          <p:cNvPr id="4" name="w9r9olrblu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5296" y="1448455"/>
            <a:ext cx="4021637" cy="5027061"/>
          </a:xfrm>
          <a:prstGeom prst="rect">
            <a:avLst/>
          </a:prstGeom>
        </p:spPr>
      </p:pic>
      <p:pic>
        <p:nvPicPr>
          <p:cNvPr id="5" name="w9r9_rain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09315" y="1448455"/>
            <a:ext cx="402336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95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7471"/>
            <a:ext cx="8913813" cy="914400"/>
          </a:xfrm>
        </p:spPr>
        <p:txBody>
          <a:bodyPr>
            <a:noAutofit/>
          </a:bodyPr>
          <a:lstStyle/>
          <a:p>
            <a:r>
              <a:rPr lang="en-US" sz="2400" dirty="0" smtClean="0"/>
              <a:t>Ocean/Atmosphere interaction </a:t>
            </a:r>
            <a:r>
              <a:rPr lang="en-US" sz="2400" dirty="0" smtClean="0"/>
              <a:t>during </a:t>
            </a:r>
            <a:r>
              <a:rPr lang="en-US" sz="2400" dirty="0" smtClean="0"/>
              <a:t>hurricane season (9km)</a:t>
            </a:r>
            <a:endParaRPr lang="en-US" sz="2400" dirty="0"/>
          </a:p>
        </p:txBody>
      </p:sp>
      <p:pic>
        <p:nvPicPr>
          <p:cNvPr id="3" name="tamu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8187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00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2">
              <a:alpha val="70000"/>
            </a:schemeClr>
          </a:solidFill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2">
              <a:lumMod val="40000"/>
              <a:lumOff val="60000"/>
              <a:alpha val="35000"/>
            </a:schemeClr>
          </a:solidFill>
        </p:spPr>
        <p:txBody>
          <a:bodyPr/>
          <a:lstStyle/>
          <a:p>
            <a:r>
              <a:rPr lang="en-US" dirty="0" smtClean="0"/>
              <a:t>UCAR SEA Conference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95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Mechanics of ocean/atmosphere coupling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2">
              <a:lumMod val="40000"/>
              <a:lumOff val="60000"/>
              <a:alpha val="40000"/>
            </a:schemeClr>
          </a:solidFill>
        </p:spPr>
        <p:txBody>
          <a:bodyPr/>
          <a:lstStyle/>
          <a:p>
            <a:r>
              <a:rPr lang="en-US" dirty="0" smtClean="0"/>
              <a:t>Defining exchange process and quantities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064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ram group"/>
          <p:cNvGrpSpPr>
            <a:grpSpLocks noChangeAspect="1"/>
          </p:cNvGrpSpPr>
          <p:nvPr/>
        </p:nvGrpSpPr>
        <p:grpSpPr>
          <a:xfrm flipV="1">
            <a:off x="1041003" y="1767823"/>
            <a:ext cx="3746209" cy="3746209"/>
            <a:chOff x="884752" y="208292"/>
            <a:chExt cx="4406558" cy="4406558"/>
          </a:xfrm>
          <a:effectLst/>
          <a:scene3d>
            <a:camera prst="perspectiveRelaxedModerately" zoom="92000"/>
            <a:lightRig rig="balanced" dir="t">
              <a:rot lat="0" lon="0" rev="12700000"/>
            </a:lightRig>
          </a:scene3d>
        </p:grpSpPr>
        <p:sp>
          <p:nvSpPr>
            <p:cNvPr id="22" name="Circular Arrow 21"/>
            <p:cNvSpPr/>
            <p:nvPr/>
          </p:nvSpPr>
          <p:spPr>
            <a:xfrm>
              <a:off x="884752" y="208292"/>
              <a:ext cx="4406558" cy="4406558"/>
            </a:xfrm>
            <a:prstGeom prst="circularArrow">
              <a:avLst>
                <a:gd name="adj1" fmla="val 4668"/>
                <a:gd name="adj2" fmla="val 272909"/>
                <a:gd name="adj3" fmla="val 13876199"/>
                <a:gd name="adj4" fmla="val 17360151"/>
                <a:gd name="adj5" fmla="val 4847"/>
              </a:avLst>
            </a:prstGeom>
            <a:solidFill>
              <a:schemeClr val="accent5">
                <a:lumMod val="60000"/>
                <a:lumOff val="40000"/>
              </a:schemeClr>
            </a:solidFill>
            <a:effectLst/>
            <a:sp3d z="-152400" prstMaterial="plastic">
              <a:bevelT w="25400" h="25400"/>
              <a:bevelB w="25400" h="254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30" name="Group 29"/>
          <p:cNvGrpSpPr/>
          <p:nvPr/>
        </p:nvGrpSpPr>
        <p:grpSpPr>
          <a:xfrm>
            <a:off x="264948" y="947996"/>
            <a:ext cx="6349395" cy="5449926"/>
            <a:chOff x="264948" y="947996"/>
            <a:chExt cx="6349395" cy="5449926"/>
          </a:xfrm>
          <a:effectLst/>
          <a:scene3d>
            <a:camera prst="perspectiveRelaxedModerately" zoom="92000"/>
            <a:lightRig rig="balanced" dir="t">
              <a:rot lat="0" lon="0" rev="12700000"/>
            </a:lightRig>
          </a:scene3d>
        </p:grpSpPr>
        <p:sp>
          <p:nvSpPr>
            <p:cNvPr id="31" name="Circular Arrow 30"/>
            <p:cNvSpPr/>
            <p:nvPr/>
          </p:nvSpPr>
          <p:spPr>
            <a:xfrm>
              <a:off x="264948" y="1031174"/>
              <a:ext cx="5302371" cy="5302371"/>
            </a:xfrm>
            <a:prstGeom prst="circularArrow">
              <a:avLst>
                <a:gd name="adj1" fmla="val 4668"/>
                <a:gd name="adj2" fmla="val 272909"/>
                <a:gd name="adj3" fmla="val 13845163"/>
                <a:gd name="adj4" fmla="val 17378989"/>
                <a:gd name="adj5" fmla="val 4847"/>
              </a:avLst>
            </a:prstGeom>
            <a:solidFill>
              <a:schemeClr val="tx2">
                <a:lumMod val="60000"/>
                <a:lumOff val="40000"/>
              </a:schemeClr>
            </a:solidFill>
            <a:effectLst/>
            <a:sp3d z="-152400" prstMaterial="plastic">
              <a:bevelT w="25400" h="25400"/>
              <a:bevelB w="25400" h="25400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1655962" y="947996"/>
              <a:ext cx="2520343" cy="1386189"/>
            </a:xfrm>
            <a:custGeom>
              <a:avLst/>
              <a:gdLst>
                <a:gd name="connsiteX0" fmla="*/ 0 w 2520343"/>
                <a:gd name="connsiteY0" fmla="*/ 693095 h 1386189"/>
                <a:gd name="connsiteX1" fmla="*/ 1260172 w 2520343"/>
                <a:gd name="connsiteY1" fmla="*/ 0 h 1386189"/>
                <a:gd name="connsiteX2" fmla="*/ 2520343 w 2520343"/>
                <a:gd name="connsiteY2" fmla="*/ 693095 h 1386189"/>
                <a:gd name="connsiteX3" fmla="*/ 1260172 w 2520343"/>
                <a:gd name="connsiteY3" fmla="*/ 1386189 h 1386189"/>
                <a:gd name="connsiteX4" fmla="*/ 0 w 2520343"/>
                <a:gd name="connsiteY4" fmla="*/ 693095 h 138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20343" h="1386189">
                  <a:moveTo>
                    <a:pt x="0" y="693095"/>
                  </a:moveTo>
                  <a:lnTo>
                    <a:pt x="1260172" y="0"/>
                  </a:lnTo>
                  <a:lnTo>
                    <a:pt x="2520343" y="693095"/>
                  </a:lnTo>
                  <a:lnTo>
                    <a:pt x="1260172" y="1386189"/>
                  </a:lnTo>
                  <a:lnTo>
                    <a:pt x="0" y="693095"/>
                  </a:lnTo>
                  <a:close/>
                </a:path>
              </a:pathLst>
            </a:custGeom>
            <a:sp3d prstMaterial="plastic">
              <a:bevelT w="50800" h="50800"/>
              <a:bevelB w="50800" h="508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02476" tIns="418937" rIns="702476" bIns="418937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 smtClean="0"/>
                <a:t>Coupling time?</a:t>
              </a:r>
              <a:endParaRPr lang="en-US" sz="1900" kern="1200" dirty="0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4094000" y="2559572"/>
              <a:ext cx="2520343" cy="1386189"/>
            </a:xfrm>
            <a:custGeom>
              <a:avLst/>
              <a:gdLst>
                <a:gd name="connsiteX0" fmla="*/ 0 w 2520343"/>
                <a:gd name="connsiteY0" fmla="*/ 0 h 1386189"/>
                <a:gd name="connsiteX1" fmla="*/ 1637643 w 2520343"/>
                <a:gd name="connsiteY1" fmla="*/ 0 h 1386189"/>
                <a:gd name="connsiteX2" fmla="*/ 1637643 w 2520343"/>
                <a:gd name="connsiteY2" fmla="*/ 519821 h 1386189"/>
                <a:gd name="connsiteX3" fmla="*/ 2173796 w 2520343"/>
                <a:gd name="connsiteY3" fmla="*/ 519821 h 1386189"/>
                <a:gd name="connsiteX4" fmla="*/ 2173796 w 2520343"/>
                <a:gd name="connsiteY4" fmla="*/ 346547 h 1386189"/>
                <a:gd name="connsiteX5" fmla="*/ 2520343 w 2520343"/>
                <a:gd name="connsiteY5" fmla="*/ 693095 h 1386189"/>
                <a:gd name="connsiteX6" fmla="*/ 2173796 w 2520343"/>
                <a:gd name="connsiteY6" fmla="*/ 1039642 h 1386189"/>
                <a:gd name="connsiteX7" fmla="*/ 2173796 w 2520343"/>
                <a:gd name="connsiteY7" fmla="*/ 866368 h 1386189"/>
                <a:gd name="connsiteX8" fmla="*/ 1637643 w 2520343"/>
                <a:gd name="connsiteY8" fmla="*/ 866368 h 1386189"/>
                <a:gd name="connsiteX9" fmla="*/ 1637643 w 2520343"/>
                <a:gd name="connsiteY9" fmla="*/ 1386189 h 1386189"/>
                <a:gd name="connsiteX10" fmla="*/ 0 w 2520343"/>
                <a:gd name="connsiteY10" fmla="*/ 1386189 h 1386189"/>
                <a:gd name="connsiteX11" fmla="*/ 0 w 2520343"/>
                <a:gd name="connsiteY11" fmla="*/ 0 h 138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0343" h="1386189">
                  <a:moveTo>
                    <a:pt x="0" y="0"/>
                  </a:moveTo>
                  <a:lnTo>
                    <a:pt x="1637643" y="0"/>
                  </a:lnTo>
                  <a:lnTo>
                    <a:pt x="1637643" y="519821"/>
                  </a:lnTo>
                  <a:lnTo>
                    <a:pt x="2173796" y="519821"/>
                  </a:lnTo>
                  <a:lnTo>
                    <a:pt x="2173796" y="346547"/>
                  </a:lnTo>
                  <a:lnTo>
                    <a:pt x="2520343" y="693095"/>
                  </a:lnTo>
                  <a:lnTo>
                    <a:pt x="2173796" y="1039642"/>
                  </a:lnTo>
                  <a:lnTo>
                    <a:pt x="2173796" y="866368"/>
                  </a:lnTo>
                  <a:lnTo>
                    <a:pt x="1637643" y="866368"/>
                  </a:lnTo>
                  <a:lnTo>
                    <a:pt x="1637643" y="1386189"/>
                  </a:lnTo>
                  <a:lnTo>
                    <a:pt x="0" y="1386189"/>
                  </a:lnTo>
                  <a:lnTo>
                    <a:pt x="0" y="0"/>
                  </a:lnTo>
                  <a:close/>
                </a:path>
              </a:pathLst>
            </a:custGeom>
            <a:sp3d prstMaterial="plastic">
              <a:bevelT w="50800" h="50800"/>
              <a:bevelB w="50800" h="508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72390" tIns="72390" rIns="955090" bIns="7239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 smtClean="0"/>
                <a:t>Collect &amp; Write SST</a:t>
              </a:r>
              <a:endParaRPr lang="en-US" sz="1900" kern="1200" dirty="0"/>
            </a:p>
          </p:txBody>
        </p:sp>
        <p:sp>
          <p:nvSpPr>
            <p:cNvPr id="34" name="Freeform 33"/>
            <p:cNvSpPr/>
            <p:nvPr/>
          </p:nvSpPr>
          <p:spPr>
            <a:xfrm>
              <a:off x="3361215" y="4102598"/>
              <a:ext cx="2520343" cy="1386189"/>
            </a:xfrm>
            <a:custGeom>
              <a:avLst/>
              <a:gdLst>
                <a:gd name="connsiteX0" fmla="*/ 0 w 2520343"/>
                <a:gd name="connsiteY0" fmla="*/ 693095 h 1386189"/>
                <a:gd name="connsiteX1" fmla="*/ 346547 w 2520343"/>
                <a:gd name="connsiteY1" fmla="*/ 346547 h 1386189"/>
                <a:gd name="connsiteX2" fmla="*/ 346547 w 2520343"/>
                <a:gd name="connsiteY2" fmla="*/ 519821 h 1386189"/>
                <a:gd name="connsiteX3" fmla="*/ 882700 w 2520343"/>
                <a:gd name="connsiteY3" fmla="*/ 519821 h 1386189"/>
                <a:gd name="connsiteX4" fmla="*/ 882700 w 2520343"/>
                <a:gd name="connsiteY4" fmla="*/ 0 h 1386189"/>
                <a:gd name="connsiteX5" fmla="*/ 2520343 w 2520343"/>
                <a:gd name="connsiteY5" fmla="*/ 0 h 1386189"/>
                <a:gd name="connsiteX6" fmla="*/ 2520343 w 2520343"/>
                <a:gd name="connsiteY6" fmla="*/ 1386189 h 1386189"/>
                <a:gd name="connsiteX7" fmla="*/ 882700 w 2520343"/>
                <a:gd name="connsiteY7" fmla="*/ 1386189 h 1386189"/>
                <a:gd name="connsiteX8" fmla="*/ 882700 w 2520343"/>
                <a:gd name="connsiteY8" fmla="*/ 866368 h 1386189"/>
                <a:gd name="connsiteX9" fmla="*/ 346547 w 2520343"/>
                <a:gd name="connsiteY9" fmla="*/ 866368 h 1386189"/>
                <a:gd name="connsiteX10" fmla="*/ 346547 w 2520343"/>
                <a:gd name="connsiteY10" fmla="*/ 1039642 h 1386189"/>
                <a:gd name="connsiteX11" fmla="*/ 0 w 2520343"/>
                <a:gd name="connsiteY11" fmla="*/ 693095 h 1386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0343" h="1386189">
                  <a:moveTo>
                    <a:pt x="0" y="693095"/>
                  </a:moveTo>
                  <a:lnTo>
                    <a:pt x="346547" y="346547"/>
                  </a:lnTo>
                  <a:lnTo>
                    <a:pt x="346547" y="519821"/>
                  </a:lnTo>
                  <a:lnTo>
                    <a:pt x="882700" y="519821"/>
                  </a:lnTo>
                  <a:lnTo>
                    <a:pt x="882700" y="0"/>
                  </a:lnTo>
                  <a:lnTo>
                    <a:pt x="2520343" y="0"/>
                  </a:lnTo>
                  <a:lnTo>
                    <a:pt x="2520343" y="1386189"/>
                  </a:lnTo>
                  <a:lnTo>
                    <a:pt x="882700" y="1386189"/>
                  </a:lnTo>
                  <a:lnTo>
                    <a:pt x="882700" y="866368"/>
                  </a:lnTo>
                  <a:lnTo>
                    <a:pt x="346547" y="866368"/>
                  </a:lnTo>
                  <a:lnTo>
                    <a:pt x="346547" y="1039642"/>
                  </a:lnTo>
                  <a:lnTo>
                    <a:pt x="0" y="693095"/>
                  </a:lnTo>
                  <a:close/>
                </a:path>
              </a:pathLst>
            </a:custGeom>
            <a:sp3d prstMaterial="plastic">
              <a:bevelT w="50800" h="50800"/>
              <a:bevelB w="50800" h="508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55090" tIns="72390" rIns="72390" bIns="72390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kern="1200" dirty="0" smtClean="0"/>
                <a:t>Read near surface fluxes</a:t>
              </a:r>
              <a:endParaRPr lang="en-US" sz="1900" kern="1200" dirty="0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1895115" y="5171032"/>
              <a:ext cx="2230726" cy="1226890"/>
            </a:xfrm>
            <a:custGeom>
              <a:avLst/>
              <a:gdLst>
                <a:gd name="connsiteX0" fmla="*/ 0 w 2230726"/>
                <a:gd name="connsiteY0" fmla="*/ 204486 h 1226890"/>
                <a:gd name="connsiteX1" fmla="*/ 204486 w 2230726"/>
                <a:gd name="connsiteY1" fmla="*/ 0 h 1226890"/>
                <a:gd name="connsiteX2" fmla="*/ 2026240 w 2230726"/>
                <a:gd name="connsiteY2" fmla="*/ 0 h 1226890"/>
                <a:gd name="connsiteX3" fmla="*/ 2230726 w 2230726"/>
                <a:gd name="connsiteY3" fmla="*/ 204486 h 1226890"/>
                <a:gd name="connsiteX4" fmla="*/ 2230726 w 2230726"/>
                <a:gd name="connsiteY4" fmla="*/ 1022404 h 1226890"/>
                <a:gd name="connsiteX5" fmla="*/ 2026240 w 2230726"/>
                <a:gd name="connsiteY5" fmla="*/ 1226890 h 1226890"/>
                <a:gd name="connsiteX6" fmla="*/ 204486 w 2230726"/>
                <a:gd name="connsiteY6" fmla="*/ 1226890 h 1226890"/>
                <a:gd name="connsiteX7" fmla="*/ 0 w 2230726"/>
                <a:gd name="connsiteY7" fmla="*/ 1022404 h 1226890"/>
                <a:gd name="connsiteX8" fmla="*/ 0 w 2230726"/>
                <a:gd name="connsiteY8" fmla="*/ 204486 h 122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0726" h="1226890">
                  <a:moveTo>
                    <a:pt x="0" y="204486"/>
                  </a:moveTo>
                  <a:cubicBezTo>
                    <a:pt x="0" y="91552"/>
                    <a:pt x="91552" y="0"/>
                    <a:pt x="204486" y="0"/>
                  </a:cubicBezTo>
                  <a:lnTo>
                    <a:pt x="2026240" y="0"/>
                  </a:lnTo>
                  <a:cubicBezTo>
                    <a:pt x="2139174" y="0"/>
                    <a:pt x="2230726" y="91552"/>
                    <a:pt x="2230726" y="204486"/>
                  </a:cubicBezTo>
                  <a:lnTo>
                    <a:pt x="2230726" y="1022404"/>
                  </a:lnTo>
                  <a:cubicBezTo>
                    <a:pt x="2230726" y="1135338"/>
                    <a:pt x="2139174" y="1226890"/>
                    <a:pt x="2026240" y="1226890"/>
                  </a:cubicBezTo>
                  <a:lnTo>
                    <a:pt x="204486" y="1226890"/>
                  </a:lnTo>
                  <a:cubicBezTo>
                    <a:pt x="91552" y="1226890"/>
                    <a:pt x="0" y="1135338"/>
                    <a:pt x="0" y="1022404"/>
                  </a:cubicBezTo>
                  <a:lnTo>
                    <a:pt x="0" y="204486"/>
                  </a:lnTo>
                  <a:close/>
                </a:path>
              </a:pathLst>
            </a:custGeom>
            <a:sp3d prstMaterial="plastic">
              <a:bevelT w="50800" h="50800"/>
              <a:bevelB w="50800" h="508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2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282" tIns="132282" rIns="132282" bIns="132282" numCol="1" spcCol="1270" anchor="ctr" anchorCtr="0">
              <a:noAutofit/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 smtClean="0"/>
                <a:t>Ocean</a:t>
              </a:r>
              <a:endParaRPr lang="en-US" sz="2400" kern="1200" dirty="0" smtClean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28147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The coupling process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125841" y="1950518"/>
            <a:ext cx="784222" cy="383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754513" y="3036039"/>
            <a:ext cx="573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041135" y="3581488"/>
            <a:ext cx="1723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Time step:</a:t>
            </a:r>
          </a:p>
          <a:p>
            <a:pPr algn="ctr"/>
            <a:r>
              <a:rPr lang="en-US" dirty="0" smtClean="0"/>
              <a:t>k = k + 1</a:t>
            </a:r>
            <a:endParaRPr lang="en-US" dirty="0"/>
          </a:p>
        </p:txBody>
      </p:sp>
      <p:sp>
        <p:nvSpPr>
          <p:cNvPr id="43" name="Cloud 42"/>
          <p:cNvSpPr/>
          <p:nvPr/>
        </p:nvSpPr>
        <p:spPr>
          <a:xfrm>
            <a:off x="6428005" y="3138942"/>
            <a:ext cx="2485808" cy="1399927"/>
          </a:xfrm>
          <a:prstGeom prst="cloud">
            <a:avLst/>
          </a:prstGeom>
          <a:solidFill>
            <a:schemeClr val="bg1">
              <a:lumMod val="85000"/>
            </a:schemeClr>
          </a:solidFill>
          <a:effectLst>
            <a:reflection blurRad="6350" stA="50000" endA="295" endPos="92000" dist="101600" dir="5400000" sy="-100000" algn="bl" rotWithShape="0"/>
          </a:effectLst>
          <a:scene3d>
            <a:camera prst="obliqueTopRight"/>
            <a:lightRig rig="threePt" dir="tl"/>
          </a:scene3d>
          <a:sp3d>
            <a:bevelT w="25400" h="25400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851674" y="3581488"/>
            <a:ext cx="1863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Atmosphere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28508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7104"/>
            <a:ext cx="8913813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Coupling equations: </a:t>
            </a:r>
            <a:r>
              <a:rPr lang="en-US" i="1" dirty="0" smtClean="0"/>
              <a:t>surface </a:t>
            </a:r>
            <a:r>
              <a:rPr lang="en-US" i="1" dirty="0" err="1" smtClean="0"/>
              <a:t>Reynold’s</a:t>
            </a:r>
            <a:r>
              <a:rPr lang="en-US" i="1" dirty="0" smtClean="0"/>
              <a:t> stress</a:t>
            </a:r>
            <a:endParaRPr lang="en-US" i="1" dirty="0"/>
          </a:p>
        </p:txBody>
      </p:sp>
      <p:graphicFrame>
        <p:nvGraphicFramePr>
          <p:cNvPr id="23" name="Object 3"/>
          <p:cNvGraphicFramePr>
            <a:graphicFrameLocks noChangeAspect="1"/>
          </p:cNvGraphicFramePr>
          <p:nvPr/>
        </p:nvGraphicFramePr>
        <p:xfrm>
          <a:off x="738188" y="2578100"/>
          <a:ext cx="1624012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4" name="Equation" r:id="rId3" imgW="1651000" imgH="393700" progId="Equation.3">
                  <p:embed/>
                </p:oleObj>
              </mc:Choice>
              <mc:Fallback>
                <p:oleObj name="Equation" r:id="rId3" imgW="16510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8188" y="2578100"/>
                        <a:ext cx="1624012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 Box 4"/>
          <p:cNvSpPr txBox="1">
            <a:spLocks noChangeArrowheads="1"/>
          </p:cNvSpPr>
          <p:nvPr/>
        </p:nvSpPr>
        <p:spPr bwMode="auto">
          <a:xfrm>
            <a:off x="685800" y="4433888"/>
            <a:ext cx="12255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/>
              <a:t>otherwise:</a:t>
            </a:r>
          </a:p>
        </p:txBody>
      </p:sp>
      <p:grpSp>
        <p:nvGrpSpPr>
          <p:cNvPr id="25" name="Group 5"/>
          <p:cNvGrpSpPr>
            <a:grpSpLocks/>
          </p:cNvGrpSpPr>
          <p:nvPr/>
        </p:nvGrpSpPr>
        <p:grpSpPr bwMode="auto">
          <a:xfrm>
            <a:off x="1371600" y="4775200"/>
            <a:ext cx="6648450" cy="1473200"/>
            <a:chOff x="896" y="2656"/>
            <a:chExt cx="4188" cy="928"/>
          </a:xfrm>
        </p:grpSpPr>
        <p:graphicFrame>
          <p:nvGraphicFramePr>
            <p:cNvPr id="26" name="Object 6"/>
            <p:cNvGraphicFramePr>
              <a:graphicFrameLocks noChangeAspect="1"/>
            </p:cNvGraphicFramePr>
            <p:nvPr/>
          </p:nvGraphicFramePr>
          <p:xfrm>
            <a:off x="896" y="2764"/>
            <a:ext cx="928" cy="1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5" name="Equation" r:id="rId5" imgW="1473200" imgH="304800" progId="Equation.3">
                    <p:embed/>
                  </p:oleObj>
                </mc:Choice>
                <mc:Fallback>
                  <p:oleObj name="Equation" r:id="rId5" imgW="1473200" imgH="3048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96" y="2764"/>
                          <a:ext cx="928" cy="19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" name="Object 7"/>
            <p:cNvGraphicFramePr>
              <a:graphicFrameLocks noChangeAspect="1"/>
            </p:cNvGraphicFramePr>
            <p:nvPr/>
          </p:nvGraphicFramePr>
          <p:xfrm>
            <a:off x="2592" y="2656"/>
            <a:ext cx="1808" cy="9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6" name="Equation" r:id="rId7" imgW="2870200" imgH="1473200" progId="Equation.3">
                    <p:embed/>
                  </p:oleObj>
                </mc:Choice>
                <mc:Fallback>
                  <p:oleObj name="Equation" r:id="rId7" imgW="2870200" imgH="14732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92" y="2656"/>
                          <a:ext cx="1808" cy="92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8" name="Object 8"/>
            <p:cNvGraphicFramePr>
              <a:graphicFrameLocks noChangeAspect="1"/>
            </p:cNvGraphicFramePr>
            <p:nvPr/>
          </p:nvGraphicFramePr>
          <p:xfrm>
            <a:off x="912" y="3196"/>
            <a:ext cx="912" cy="1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7" name="Equation" r:id="rId9" imgW="1447800" imgH="304800" progId="Equation.3">
                    <p:embed/>
                  </p:oleObj>
                </mc:Choice>
                <mc:Fallback>
                  <p:oleObj name="Equation" r:id="rId9" imgW="1447800" imgH="3048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12" y="3196"/>
                          <a:ext cx="912" cy="19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9" name="Object 9"/>
            <p:cNvGraphicFramePr>
              <a:graphicFrameLocks noChangeAspect="1"/>
            </p:cNvGraphicFramePr>
            <p:nvPr/>
          </p:nvGraphicFramePr>
          <p:xfrm>
            <a:off x="4704" y="2784"/>
            <a:ext cx="376" cy="1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8" name="Equation" r:id="rId11" imgW="596900" imgH="292100" progId="Equation.3">
                    <p:embed/>
                  </p:oleObj>
                </mc:Choice>
                <mc:Fallback>
                  <p:oleObj name="Equation" r:id="rId11" imgW="596900" imgH="2921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04" y="2784"/>
                          <a:ext cx="376" cy="1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10"/>
            <p:cNvGraphicFramePr>
              <a:graphicFrameLocks noChangeAspect="1"/>
            </p:cNvGraphicFramePr>
            <p:nvPr/>
          </p:nvGraphicFramePr>
          <p:xfrm>
            <a:off x="4700" y="3360"/>
            <a:ext cx="384" cy="1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09" name="Equation" r:id="rId13" imgW="609600" imgH="292100" progId="Equation.3">
                    <p:embed/>
                  </p:oleObj>
                </mc:Choice>
                <mc:Fallback>
                  <p:oleObj name="Equation" r:id="rId13" imgW="609600" imgH="2921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00" y="3360"/>
                          <a:ext cx="384" cy="1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1" name="Object 11"/>
          <p:cNvGraphicFramePr>
            <a:graphicFrameLocks noChangeAspect="1"/>
          </p:cNvGraphicFramePr>
          <p:nvPr/>
        </p:nvGraphicFramePr>
        <p:xfrm>
          <a:off x="768350" y="3429000"/>
          <a:ext cx="8763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" name="Equation" r:id="rId15" imgW="876300" imgH="342900" progId="Equation.3">
                  <p:embed/>
                </p:oleObj>
              </mc:Choice>
              <mc:Fallback>
                <p:oleObj name="Equation" r:id="rId15" imgW="8763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8350" y="3429000"/>
                        <a:ext cx="8763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12"/>
          <p:cNvGraphicFramePr>
            <a:graphicFrameLocks noChangeAspect="1"/>
          </p:cNvGraphicFramePr>
          <p:nvPr/>
        </p:nvGraphicFramePr>
        <p:xfrm>
          <a:off x="5613400" y="3276600"/>
          <a:ext cx="13970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" name="Equation" r:id="rId17" imgW="1397000" imgH="457200" progId="Equation.3">
                  <p:embed/>
                </p:oleObj>
              </mc:Choice>
              <mc:Fallback>
                <p:oleObj name="Equation" r:id="rId17" imgW="13970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3400" y="3276600"/>
                        <a:ext cx="1397000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13"/>
          <p:cNvGraphicFramePr>
            <a:graphicFrameLocks noChangeAspect="1"/>
          </p:cNvGraphicFramePr>
          <p:nvPr/>
        </p:nvGraphicFramePr>
        <p:xfrm>
          <a:off x="2457450" y="2895600"/>
          <a:ext cx="13589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" name="Equation" r:id="rId19" imgW="1358900" imgH="1371600" progId="Equation.3">
                  <p:embed/>
                </p:oleObj>
              </mc:Choice>
              <mc:Fallback>
                <p:oleObj name="Equation" r:id="rId19" imgW="1358900" imgH="1371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7450" y="2895600"/>
                        <a:ext cx="1358900" cy="137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14"/>
          <p:cNvGraphicFramePr>
            <a:graphicFrameLocks noChangeAspect="1"/>
          </p:cNvGraphicFramePr>
          <p:nvPr/>
        </p:nvGraphicFramePr>
        <p:xfrm>
          <a:off x="4191000" y="3092450"/>
          <a:ext cx="5969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3" name="Equation" r:id="rId21" imgW="596900" imgH="292100" progId="Equation.3">
                  <p:embed/>
                </p:oleObj>
              </mc:Choice>
              <mc:Fallback>
                <p:oleObj name="Equation" r:id="rId21" imgW="5969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000" y="3092450"/>
                        <a:ext cx="5969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15"/>
          <p:cNvGraphicFramePr>
            <a:graphicFrameLocks noChangeAspect="1"/>
          </p:cNvGraphicFramePr>
          <p:nvPr/>
        </p:nvGraphicFramePr>
        <p:xfrm>
          <a:off x="4165600" y="3968750"/>
          <a:ext cx="6096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4" name="Equation" r:id="rId23" imgW="609600" imgH="292100" progId="Equation.3">
                  <p:embed/>
                </p:oleObj>
              </mc:Choice>
              <mc:Fallback>
                <p:oleObj name="Equation" r:id="rId23" imgW="609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5600" y="3968750"/>
                        <a:ext cx="6096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18"/>
          <p:cNvGraphicFramePr>
            <a:graphicFrameLocks noChangeAspect="1"/>
          </p:cNvGraphicFramePr>
          <p:nvPr/>
        </p:nvGraphicFramePr>
        <p:xfrm>
          <a:off x="762000" y="1524000"/>
          <a:ext cx="3810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5" name="Equation" r:id="rId25" imgW="381000" imgH="342900" progId="Equation.3">
                  <p:embed/>
                </p:oleObj>
              </mc:Choice>
              <mc:Fallback>
                <p:oleObj name="Equation" r:id="rId25" imgW="3810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24000"/>
                        <a:ext cx="3810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 Box 19"/>
          <p:cNvSpPr txBox="1">
            <a:spLocks noChangeArrowheads="1"/>
          </p:cNvSpPr>
          <p:nvPr/>
        </p:nvSpPr>
        <p:spPr bwMode="auto">
          <a:xfrm>
            <a:off x="1878013" y="1533525"/>
            <a:ext cx="30749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 dirty="0"/>
              <a:t>velocity scale in similarity theory</a:t>
            </a:r>
          </a:p>
        </p:txBody>
      </p:sp>
      <p:graphicFrame>
        <p:nvGraphicFramePr>
          <p:cNvPr id="40" name="Object 20"/>
          <p:cNvGraphicFramePr>
            <a:graphicFrameLocks noChangeAspect="1"/>
          </p:cNvGraphicFramePr>
          <p:nvPr/>
        </p:nvGraphicFramePr>
        <p:xfrm>
          <a:off x="762000" y="2057400"/>
          <a:ext cx="10033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6" name="Equation" r:id="rId27" imgW="1003300" imgH="304800" progId="Equation.3">
                  <p:embed/>
                </p:oleObj>
              </mc:Choice>
              <mc:Fallback>
                <p:oleObj name="Equation" r:id="rId27" imgW="10033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057400"/>
                        <a:ext cx="10033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 Box 21"/>
          <p:cNvSpPr txBox="1">
            <a:spLocks noChangeArrowheads="1"/>
          </p:cNvSpPr>
          <p:nvPr/>
        </p:nvSpPr>
        <p:spPr bwMode="auto">
          <a:xfrm>
            <a:off x="1878013" y="2028825"/>
            <a:ext cx="15621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 i="1">
                <a:latin typeface="Times New Roman" charset="0"/>
              </a:rPr>
              <a:t>u</a:t>
            </a:r>
            <a:r>
              <a:rPr lang="en-US" sz="1600"/>
              <a:t> and </a:t>
            </a:r>
            <a:r>
              <a:rPr lang="en-US" sz="1600" i="1">
                <a:latin typeface="Times New Roman" charset="0"/>
              </a:rPr>
              <a:t>v</a:t>
            </a:r>
            <a:r>
              <a:rPr lang="en-US" sz="1600"/>
              <a:t> at 10m </a:t>
            </a:r>
          </a:p>
        </p:txBody>
      </p:sp>
      <p:sp>
        <p:nvSpPr>
          <p:cNvPr id="42" name="Line 22"/>
          <p:cNvSpPr>
            <a:spLocks noChangeShapeType="1"/>
          </p:cNvSpPr>
          <p:nvPr/>
        </p:nvSpPr>
        <p:spPr bwMode="auto">
          <a:xfrm>
            <a:off x="5715000" y="1600200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Line 23"/>
          <p:cNvSpPr>
            <a:spLocks noChangeShapeType="1"/>
          </p:cNvSpPr>
          <p:nvPr/>
        </p:nvSpPr>
        <p:spPr bwMode="auto">
          <a:xfrm>
            <a:off x="5715000" y="19812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Text Box 24"/>
          <p:cNvSpPr txBox="1">
            <a:spLocks noChangeArrowheads="1"/>
          </p:cNvSpPr>
          <p:nvPr/>
        </p:nvSpPr>
        <p:spPr bwMode="auto">
          <a:xfrm>
            <a:off x="6172200" y="1797050"/>
            <a:ext cx="12795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 i="1"/>
              <a:t>Atmosphere</a:t>
            </a:r>
          </a:p>
        </p:txBody>
      </p:sp>
    </p:spTree>
    <p:extLst>
      <p:ext uri="{BB962C8B-B14F-4D97-AF65-F5344CB8AC3E}">
        <p14:creationId xmlns:p14="http://schemas.microsoft.com/office/powerpoint/2010/main" val="2189733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7104"/>
            <a:ext cx="8913813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Coupling equations: </a:t>
            </a:r>
            <a:r>
              <a:rPr lang="en-US" i="1" dirty="0" smtClean="0"/>
              <a:t>short wave &amp; heat flux</a:t>
            </a:r>
            <a:endParaRPr lang="en-US" i="1" dirty="0"/>
          </a:p>
        </p:txBody>
      </p:sp>
      <p:graphicFrame>
        <p:nvGraphicFramePr>
          <p:cNvPr id="45" name="Object 17"/>
          <p:cNvGraphicFramePr>
            <a:graphicFrameLocks noChangeAspect="1"/>
          </p:cNvGraphicFramePr>
          <p:nvPr/>
        </p:nvGraphicFramePr>
        <p:xfrm>
          <a:off x="762000" y="1555750"/>
          <a:ext cx="1841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3" name="Equation" r:id="rId3" imgW="1866900" imgH="342900" progId="Equation.3">
                  <p:embed/>
                </p:oleObj>
              </mc:Choice>
              <mc:Fallback>
                <p:oleObj name="Equation" r:id="rId3" imgW="18669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55750"/>
                        <a:ext cx="18415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 Box 18"/>
          <p:cNvSpPr txBox="1">
            <a:spLocks noChangeArrowheads="1"/>
          </p:cNvSpPr>
          <p:nvPr/>
        </p:nvSpPr>
        <p:spPr bwMode="auto">
          <a:xfrm>
            <a:off x="4848225" y="1568450"/>
            <a:ext cx="35163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net short wave flux at ground surface</a:t>
            </a:r>
          </a:p>
        </p:txBody>
      </p:sp>
      <p:graphicFrame>
        <p:nvGraphicFramePr>
          <p:cNvPr id="48" name="Object 19"/>
          <p:cNvGraphicFramePr>
            <a:graphicFrameLocks noChangeAspect="1"/>
          </p:cNvGraphicFramePr>
          <p:nvPr/>
        </p:nvGraphicFramePr>
        <p:xfrm>
          <a:off x="762000" y="2597150"/>
          <a:ext cx="4343400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" name="Equation" r:id="rId5" imgW="4546600" imgH="381000" progId="Equation.3">
                  <p:embed/>
                </p:oleObj>
              </mc:Choice>
              <mc:Fallback>
                <p:oleObj name="Equation" r:id="rId5" imgW="4546600" imgH="381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597150"/>
                        <a:ext cx="4343400" cy="374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 Box 20"/>
          <p:cNvSpPr txBox="1">
            <a:spLocks noChangeArrowheads="1"/>
          </p:cNvSpPr>
          <p:nvPr/>
        </p:nvSpPr>
        <p:spPr bwMode="auto">
          <a:xfrm>
            <a:off x="5791200" y="2559050"/>
            <a:ext cx="25908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heat flux at ground surface</a:t>
            </a:r>
          </a:p>
        </p:txBody>
      </p:sp>
      <p:grpSp>
        <p:nvGrpSpPr>
          <p:cNvPr id="50" name="Group 34"/>
          <p:cNvGrpSpPr>
            <a:grpSpLocks/>
          </p:cNvGrpSpPr>
          <p:nvPr/>
        </p:nvGrpSpPr>
        <p:grpSpPr bwMode="auto">
          <a:xfrm>
            <a:off x="1241425" y="3429000"/>
            <a:ext cx="4625975" cy="2133600"/>
            <a:chOff x="720" y="2736"/>
            <a:chExt cx="2914" cy="1344"/>
          </a:xfrm>
        </p:grpSpPr>
        <p:graphicFrame>
          <p:nvGraphicFramePr>
            <p:cNvPr id="51" name="Object 24"/>
            <p:cNvGraphicFramePr>
              <a:graphicFrameLocks noChangeAspect="1"/>
            </p:cNvGraphicFramePr>
            <p:nvPr/>
          </p:nvGraphicFramePr>
          <p:xfrm>
            <a:off x="720" y="3888"/>
            <a:ext cx="130" cy="1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25" name="Equation" r:id="rId7" imgW="215900" imgH="292100" progId="Equation.3">
                    <p:embed/>
                  </p:oleObj>
                </mc:Choice>
                <mc:Fallback>
                  <p:oleObj name="Equation" r:id="rId7" imgW="215900" imgH="2921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0" y="3888"/>
                          <a:ext cx="130" cy="1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" name="Object 25"/>
            <p:cNvGraphicFramePr>
              <a:graphicFrameLocks noChangeAspect="1"/>
            </p:cNvGraphicFramePr>
            <p:nvPr/>
          </p:nvGraphicFramePr>
          <p:xfrm>
            <a:off x="720" y="3600"/>
            <a:ext cx="298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26" name="Equation" r:id="rId9" imgW="495300" imgH="342900" progId="Equation.3">
                    <p:embed/>
                  </p:oleObj>
                </mc:Choice>
                <mc:Fallback>
                  <p:oleObj name="Equation" r:id="rId9" imgW="495300" imgH="3429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0" y="3600"/>
                          <a:ext cx="298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3" name="Object 26"/>
            <p:cNvGraphicFramePr>
              <a:graphicFrameLocks noChangeAspect="1"/>
            </p:cNvGraphicFramePr>
            <p:nvPr/>
          </p:nvGraphicFramePr>
          <p:xfrm>
            <a:off x="720" y="3312"/>
            <a:ext cx="130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27" name="Equation" r:id="rId11" imgW="215900" imgH="342900" progId="Equation.3">
                    <p:embed/>
                  </p:oleObj>
                </mc:Choice>
                <mc:Fallback>
                  <p:oleObj name="Equation" r:id="rId11" imgW="215900" imgH="3429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0" y="3312"/>
                          <a:ext cx="130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4" name="Object 27"/>
            <p:cNvGraphicFramePr>
              <a:graphicFrameLocks noChangeAspect="1"/>
            </p:cNvGraphicFramePr>
            <p:nvPr/>
          </p:nvGraphicFramePr>
          <p:xfrm>
            <a:off x="720" y="3024"/>
            <a:ext cx="198" cy="2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28" name="Equation" r:id="rId13" imgW="330200" imgH="342900" progId="Equation.3">
                    <p:embed/>
                  </p:oleObj>
                </mc:Choice>
                <mc:Fallback>
                  <p:oleObj name="Equation" r:id="rId13" imgW="330200" imgH="3429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0" y="3024"/>
                          <a:ext cx="198" cy="2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5" name="Object 28"/>
            <p:cNvGraphicFramePr>
              <a:graphicFrameLocks noChangeAspect="1"/>
            </p:cNvGraphicFramePr>
            <p:nvPr/>
          </p:nvGraphicFramePr>
          <p:xfrm>
            <a:off x="720" y="2736"/>
            <a:ext cx="138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29" name="Equation" r:id="rId15" imgW="228600" imgH="342900" progId="Equation.3">
                    <p:embed/>
                  </p:oleObj>
                </mc:Choice>
                <mc:Fallback>
                  <p:oleObj name="Equation" r:id="rId15" imgW="228600" imgH="3429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0" y="2736"/>
                          <a:ext cx="138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blurRad="63500" dist="38099" dir="2700000" algn="ctr" rotWithShape="0">
                                  <a:srgbClr val="000000">
                                    <a:alpha val="74998"/>
                                  </a:srgb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6" name="Text Box 29"/>
            <p:cNvSpPr txBox="1">
              <a:spLocks noChangeArrowheads="1"/>
            </p:cNvSpPr>
            <p:nvPr/>
          </p:nvSpPr>
          <p:spPr bwMode="auto">
            <a:xfrm>
              <a:off x="1056" y="2736"/>
              <a:ext cx="176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/>
                <a:t>latent heat flux at the surface</a:t>
              </a:r>
            </a:p>
          </p:txBody>
        </p:sp>
        <p:sp>
          <p:nvSpPr>
            <p:cNvPr id="57" name="Text Box 30"/>
            <p:cNvSpPr txBox="1">
              <a:spLocks noChangeArrowheads="1"/>
            </p:cNvSpPr>
            <p:nvPr/>
          </p:nvSpPr>
          <p:spPr bwMode="auto">
            <a:xfrm>
              <a:off x="1056" y="3052"/>
              <a:ext cx="186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/>
                <a:t>upward heat flux at the surface</a:t>
              </a:r>
            </a:p>
          </p:txBody>
        </p:sp>
        <p:sp>
          <p:nvSpPr>
            <p:cNvPr id="58" name="Text Box 31"/>
            <p:cNvSpPr txBox="1">
              <a:spLocks noChangeArrowheads="1"/>
            </p:cNvSpPr>
            <p:nvPr/>
          </p:nvSpPr>
          <p:spPr bwMode="auto">
            <a:xfrm>
              <a:off x="1056" y="3340"/>
              <a:ext cx="112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/>
                <a:t>surface emissivity</a:t>
              </a:r>
            </a:p>
          </p:txBody>
        </p:sp>
        <p:sp>
          <p:nvSpPr>
            <p:cNvPr id="59" name="Text Box 32"/>
            <p:cNvSpPr txBox="1">
              <a:spLocks noChangeArrowheads="1"/>
            </p:cNvSpPr>
            <p:nvPr/>
          </p:nvSpPr>
          <p:spPr bwMode="auto">
            <a:xfrm>
              <a:off x="1056" y="3600"/>
              <a:ext cx="257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/>
                <a:t>downward long wave flux at ground surface</a:t>
              </a:r>
            </a:p>
          </p:txBody>
        </p:sp>
        <p:sp>
          <p:nvSpPr>
            <p:cNvPr id="60" name="Text Box 33"/>
            <p:cNvSpPr txBox="1">
              <a:spLocks noChangeArrowheads="1"/>
            </p:cNvSpPr>
            <p:nvPr/>
          </p:nvSpPr>
          <p:spPr bwMode="auto">
            <a:xfrm>
              <a:off x="1056" y="3868"/>
              <a:ext cx="1503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sz="1600"/>
                <a:t>sea surface temperature</a:t>
              </a:r>
            </a:p>
          </p:txBody>
        </p:sp>
      </p:grpSp>
      <p:sp>
        <p:nvSpPr>
          <p:cNvPr id="61" name="Line 35"/>
          <p:cNvSpPr>
            <a:spLocks noChangeAspect="1" noChangeShapeType="1"/>
          </p:cNvSpPr>
          <p:nvPr/>
        </p:nvSpPr>
        <p:spPr bwMode="auto">
          <a:xfrm>
            <a:off x="6553200" y="3521075"/>
            <a:ext cx="4763" cy="2057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Line 36"/>
          <p:cNvSpPr>
            <a:spLocks noChangeShapeType="1"/>
          </p:cNvSpPr>
          <p:nvPr/>
        </p:nvSpPr>
        <p:spPr bwMode="auto">
          <a:xfrm>
            <a:off x="6553200" y="45720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Text Box 37"/>
          <p:cNvSpPr txBox="1">
            <a:spLocks noChangeArrowheads="1"/>
          </p:cNvSpPr>
          <p:nvPr/>
        </p:nvSpPr>
        <p:spPr bwMode="auto">
          <a:xfrm>
            <a:off x="7010400" y="4387850"/>
            <a:ext cx="12795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 i="1"/>
              <a:t>Atmosphere</a:t>
            </a:r>
          </a:p>
        </p:txBody>
      </p:sp>
    </p:spTree>
    <p:extLst>
      <p:ext uri="{BB962C8B-B14F-4D97-AF65-F5344CB8AC3E}">
        <p14:creationId xmlns:p14="http://schemas.microsoft.com/office/powerpoint/2010/main" val="108933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7104"/>
            <a:ext cx="8913813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Coupling equations: </a:t>
            </a:r>
            <a:r>
              <a:rPr lang="en-US" i="1" dirty="0" smtClean="0"/>
              <a:t>water balance</a:t>
            </a:r>
            <a:endParaRPr lang="en-US" i="1" dirty="0"/>
          </a:p>
        </p:txBody>
      </p:sp>
      <p:graphicFrame>
        <p:nvGraphicFramePr>
          <p:cNvPr id="25" name="Object 9"/>
          <p:cNvGraphicFramePr>
            <a:graphicFrameLocks noChangeAspect="1"/>
          </p:cNvGraphicFramePr>
          <p:nvPr/>
        </p:nvGraphicFramePr>
        <p:xfrm>
          <a:off x="838200" y="1905000"/>
          <a:ext cx="4014788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4" name="Equation" r:id="rId3" imgW="4203700" imgH="596900" progId="Equation.3">
                  <p:embed/>
                </p:oleObj>
              </mc:Choice>
              <mc:Fallback>
                <p:oleObj name="Equation" r:id="rId3" imgW="4203700" imgH="596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905000"/>
                        <a:ext cx="4014788" cy="588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16"/>
          <p:cNvGraphicFramePr>
            <a:graphicFrameLocks noChangeAspect="1"/>
          </p:cNvGraphicFramePr>
          <p:nvPr/>
        </p:nvGraphicFramePr>
        <p:xfrm>
          <a:off x="1143000" y="3073400"/>
          <a:ext cx="534988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5" name="Equation" r:id="rId5" imgW="558800" imgH="292100" progId="Equation.3">
                  <p:embed/>
                </p:oleObj>
              </mc:Choice>
              <mc:Fallback>
                <p:oleObj name="Equation" r:id="rId5" imgW="5588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073400"/>
                        <a:ext cx="534988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 Box 17"/>
          <p:cNvSpPr txBox="1">
            <a:spLocks noChangeArrowheads="1"/>
          </p:cNvSpPr>
          <p:nvPr/>
        </p:nvSpPr>
        <p:spPr bwMode="auto">
          <a:xfrm>
            <a:off x="1828800" y="3051175"/>
            <a:ext cx="4995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accumulated total cumulus precipitation at time step </a:t>
            </a:r>
            <a:r>
              <a:rPr lang="en-US" sz="1600" i="1">
                <a:latin typeface="Times New Roman" charset="0"/>
              </a:rPr>
              <a:t>k</a:t>
            </a:r>
            <a:endParaRPr lang="en-US" sz="1600"/>
          </a:p>
        </p:txBody>
      </p:sp>
      <p:sp>
        <p:nvSpPr>
          <p:cNvPr id="29" name="Text Box 19"/>
          <p:cNvSpPr txBox="1">
            <a:spLocks noChangeArrowheads="1"/>
          </p:cNvSpPr>
          <p:nvPr/>
        </p:nvSpPr>
        <p:spPr bwMode="auto">
          <a:xfrm>
            <a:off x="1851025" y="4010025"/>
            <a:ext cx="24320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model time at time step </a:t>
            </a:r>
            <a:r>
              <a:rPr lang="en-US" sz="1600" i="1">
                <a:latin typeface="Times New Roman" charset="0"/>
              </a:rPr>
              <a:t>k</a:t>
            </a:r>
            <a:endParaRPr lang="en-US" sz="1600"/>
          </a:p>
        </p:txBody>
      </p:sp>
      <p:sp>
        <p:nvSpPr>
          <p:cNvPr id="30" name="Text Box 20"/>
          <p:cNvSpPr txBox="1">
            <a:spLocks noChangeArrowheads="1"/>
          </p:cNvSpPr>
          <p:nvPr/>
        </p:nvSpPr>
        <p:spPr bwMode="auto">
          <a:xfrm>
            <a:off x="1851025" y="4495800"/>
            <a:ext cx="33464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upward moisture flux at the surface</a:t>
            </a:r>
          </a:p>
        </p:txBody>
      </p:sp>
      <p:graphicFrame>
        <p:nvGraphicFramePr>
          <p:cNvPr id="31" name="Object 22"/>
          <p:cNvGraphicFramePr>
            <a:graphicFrameLocks noChangeAspect="1"/>
          </p:cNvGraphicFramePr>
          <p:nvPr/>
        </p:nvGraphicFramePr>
        <p:xfrm>
          <a:off x="1154113" y="3600450"/>
          <a:ext cx="511175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" name="Equation" r:id="rId7" imgW="533400" imgH="292100" progId="Equation.3">
                  <p:embed/>
                </p:oleObj>
              </mc:Choice>
              <mc:Fallback>
                <p:oleObj name="Equation" r:id="rId7" imgW="5334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4113" y="3600450"/>
                        <a:ext cx="511175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 Box 23"/>
          <p:cNvSpPr txBox="1">
            <a:spLocks noChangeArrowheads="1"/>
          </p:cNvSpPr>
          <p:nvPr/>
        </p:nvSpPr>
        <p:spPr bwMode="auto">
          <a:xfrm>
            <a:off x="1828800" y="3549650"/>
            <a:ext cx="5108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accumulated total grid scale precipitation at time step </a:t>
            </a:r>
            <a:r>
              <a:rPr lang="en-US" sz="1600" i="1">
                <a:latin typeface="Times New Roman" charset="0"/>
              </a:rPr>
              <a:t>k</a:t>
            </a:r>
            <a:endParaRPr lang="en-US" sz="1600"/>
          </a:p>
        </p:txBody>
      </p:sp>
      <p:graphicFrame>
        <p:nvGraphicFramePr>
          <p:cNvPr id="33" name="Object 25"/>
          <p:cNvGraphicFramePr>
            <a:graphicFrameLocks noChangeAspect="1"/>
          </p:cNvGraphicFramePr>
          <p:nvPr/>
        </p:nvGraphicFramePr>
        <p:xfrm>
          <a:off x="1166813" y="4076700"/>
          <a:ext cx="376237" cy="24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7" name="Equation" r:id="rId9" imgW="393700" imgH="254000" progId="Equation.3">
                  <p:embed/>
                </p:oleObj>
              </mc:Choice>
              <mc:Fallback>
                <p:oleObj name="Equation" r:id="rId9" imgW="3937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6813" y="4076700"/>
                        <a:ext cx="376237" cy="247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26"/>
          <p:cNvGraphicFramePr>
            <a:graphicFrameLocks noChangeAspect="1"/>
          </p:cNvGraphicFramePr>
          <p:nvPr/>
        </p:nvGraphicFramePr>
        <p:xfrm>
          <a:off x="1158875" y="4471988"/>
          <a:ext cx="292100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" name="Equation" r:id="rId11" imgW="304800" imgH="342900" progId="Equation.3">
                  <p:embed/>
                </p:oleObj>
              </mc:Choice>
              <mc:Fallback>
                <p:oleObj name="Equation" r:id="rId11" imgW="3048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8875" y="4471988"/>
                        <a:ext cx="292100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Line 27"/>
          <p:cNvSpPr>
            <a:spLocks noChangeAspect="1" noChangeShapeType="1"/>
          </p:cNvSpPr>
          <p:nvPr/>
        </p:nvSpPr>
        <p:spPr bwMode="auto">
          <a:xfrm flipH="1" flipV="1">
            <a:off x="7099300" y="3200400"/>
            <a:ext cx="4763" cy="1524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Line 28"/>
          <p:cNvSpPr>
            <a:spLocks noChangeShapeType="1"/>
          </p:cNvSpPr>
          <p:nvPr/>
        </p:nvSpPr>
        <p:spPr bwMode="auto">
          <a:xfrm>
            <a:off x="7102475" y="4022725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Text Box 29"/>
          <p:cNvSpPr txBox="1">
            <a:spLocks noChangeArrowheads="1"/>
          </p:cNvSpPr>
          <p:nvPr/>
        </p:nvSpPr>
        <p:spPr bwMode="auto">
          <a:xfrm>
            <a:off x="7559675" y="3838575"/>
            <a:ext cx="12795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 i="1"/>
              <a:t>Atmosphere</a:t>
            </a:r>
          </a:p>
        </p:txBody>
      </p:sp>
    </p:spTree>
    <p:extLst>
      <p:ext uri="{BB962C8B-B14F-4D97-AF65-F5344CB8AC3E}">
        <p14:creationId xmlns:p14="http://schemas.microsoft.com/office/powerpoint/2010/main" val="2490302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2">
              <a:alpha val="70000"/>
            </a:schemeClr>
          </a:solidFill>
        </p:spPr>
        <p:txBody>
          <a:bodyPr/>
          <a:lstStyle/>
          <a:p>
            <a:r>
              <a:rPr lang="en-US" dirty="0" smtClean="0"/>
              <a:t>Implementation 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2">
              <a:lumMod val="40000"/>
              <a:lumOff val="60000"/>
              <a:alpha val="35000"/>
            </a:schemeClr>
          </a:solidFill>
        </p:spPr>
        <p:txBody>
          <a:bodyPr/>
          <a:lstStyle/>
          <a:p>
            <a:r>
              <a:rPr lang="en-US" dirty="0" smtClean="0"/>
              <a:t>WRF/ROMS coupled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342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ercep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770</TotalTime>
  <Words>2045</Words>
  <Application>Microsoft Macintosh PowerPoint</Application>
  <PresentationFormat>On-screen Show (4:3)</PresentationFormat>
  <Paragraphs>403</Paragraphs>
  <Slides>39</Slides>
  <Notes>0</Notes>
  <HiddenSlides>0</HiddenSlides>
  <MMClips>3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1" baseType="lpstr">
      <vt:lpstr>Perception</vt:lpstr>
      <vt:lpstr>Equation</vt:lpstr>
      <vt:lpstr>Developing a high-resolution coupled regional climate model for the tropical Atlantic region </vt:lpstr>
      <vt:lpstr>A Coupled Regional Climate Model (CRCM)</vt:lpstr>
      <vt:lpstr>Ocean/Atmosphere domains in CRCM</vt:lpstr>
      <vt:lpstr>Mechanics of ocean/atmosphere coupling</vt:lpstr>
      <vt:lpstr>The coupling process</vt:lpstr>
      <vt:lpstr>Coupling equations: surface Reynold’s stress</vt:lpstr>
      <vt:lpstr>Coupling equations: short wave &amp; heat flux</vt:lpstr>
      <vt:lpstr>Coupling equations: water balance</vt:lpstr>
      <vt:lpstr>Implementation overview</vt:lpstr>
      <vt:lpstr>Critical steps in model coupling</vt:lpstr>
      <vt:lpstr>Critical steps in model coupling</vt:lpstr>
      <vt:lpstr>Critical steps in model coupling</vt:lpstr>
      <vt:lpstr>Implementation strategies</vt:lpstr>
      <vt:lpstr>The starting point …</vt:lpstr>
      <vt:lpstr>Approach to inter-model communication</vt:lpstr>
      <vt:lpstr>Synchronization</vt:lpstr>
      <vt:lpstr>Coupled code:  ROMS/WRF files</vt:lpstr>
      <vt:lpstr>Coupled code: ROMS files</vt:lpstr>
      <vt:lpstr>Coupled code: ROMS files</vt:lpstr>
      <vt:lpstr>Coupled code: ROMS files</vt:lpstr>
      <vt:lpstr>Coupled code: ROMS files</vt:lpstr>
      <vt:lpstr>Coupled code: ROMS files</vt:lpstr>
      <vt:lpstr>Coupled code: ROMS files</vt:lpstr>
      <vt:lpstr>Coupled code: ROMS files</vt:lpstr>
      <vt:lpstr>Coupled code: WRF files</vt:lpstr>
      <vt:lpstr>Coupled code: WRF files</vt:lpstr>
      <vt:lpstr>Coupled code: WRF files</vt:lpstr>
      <vt:lpstr>Subroutine call sequence: WRF</vt:lpstr>
      <vt:lpstr>Subroutine call sequence: WRF</vt:lpstr>
      <vt:lpstr>Subroutine call sequence: WRF</vt:lpstr>
      <vt:lpstr>Subroutine call sequence: WRF</vt:lpstr>
      <vt:lpstr>Subroutine call sequence: WRF</vt:lpstr>
      <vt:lpstr>Subroutine call sequence: WRF</vt:lpstr>
      <vt:lpstr>Input: ROMS</vt:lpstr>
      <vt:lpstr>Input: WRF</vt:lpstr>
      <vt:lpstr>Results</vt:lpstr>
      <vt:lpstr>Ocean/Atmosphere interaction along the path of a hurricane at 9km resolution</vt:lpstr>
      <vt:lpstr>Ocean/Atmosphere interaction during hurricane season (9km)</vt:lpstr>
      <vt:lpstr>Thank you!</vt:lpstr>
    </vt:vector>
  </TitlesOfParts>
  <Company>Texas A&amp;M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Coupling WRF to ROMS</dc:title>
  <dc:creator>Raffaele Montuoro</dc:creator>
  <cp:lastModifiedBy>Raffaele Montuoro</cp:lastModifiedBy>
  <cp:revision>143</cp:revision>
  <dcterms:created xsi:type="dcterms:W3CDTF">2011-10-13T05:46:09Z</dcterms:created>
  <dcterms:modified xsi:type="dcterms:W3CDTF">2012-02-22T17:22:20Z</dcterms:modified>
</cp:coreProperties>
</file>

<file path=docProps/thumbnail.jpeg>
</file>